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38"/>
  </p:notesMasterIdLst>
  <p:sldIdLst>
    <p:sldId id="300" r:id="rId2"/>
    <p:sldId id="323" r:id="rId3"/>
    <p:sldId id="302" r:id="rId4"/>
    <p:sldId id="259" r:id="rId5"/>
    <p:sldId id="354" r:id="rId6"/>
    <p:sldId id="4904" r:id="rId7"/>
    <p:sldId id="4941" r:id="rId8"/>
    <p:sldId id="4943" r:id="rId9"/>
    <p:sldId id="4899" r:id="rId10"/>
    <p:sldId id="4903" r:id="rId11"/>
    <p:sldId id="1847" r:id="rId12"/>
    <p:sldId id="1769" r:id="rId13"/>
    <p:sldId id="8575" r:id="rId14"/>
    <p:sldId id="8576" r:id="rId15"/>
    <p:sldId id="4942" r:id="rId16"/>
    <p:sldId id="4950" r:id="rId17"/>
    <p:sldId id="1870" r:id="rId18"/>
    <p:sldId id="304" r:id="rId19"/>
    <p:sldId id="320" r:id="rId20"/>
    <p:sldId id="322" r:id="rId21"/>
    <p:sldId id="321" r:id="rId22"/>
    <p:sldId id="317" r:id="rId23"/>
    <p:sldId id="316" r:id="rId24"/>
    <p:sldId id="4940" r:id="rId25"/>
    <p:sldId id="4930" r:id="rId26"/>
    <p:sldId id="1778" r:id="rId27"/>
    <p:sldId id="438" r:id="rId28"/>
    <p:sldId id="4935" r:id="rId29"/>
    <p:sldId id="4949" r:id="rId30"/>
    <p:sldId id="8579" r:id="rId31"/>
    <p:sldId id="8580" r:id="rId32"/>
    <p:sldId id="2392" r:id="rId33"/>
    <p:sldId id="512" r:id="rId34"/>
    <p:sldId id="315" r:id="rId35"/>
    <p:sldId id="8568" r:id="rId36"/>
    <p:sldId id="85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15EEE-9DFE-4C1E-85C3-E1011EC0A2C7}" v="8" dt="2019-06-12T20:02:49.06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6432" autoAdjust="0"/>
  </p:normalViewPr>
  <p:slideViewPr>
    <p:cSldViewPr snapToGrid="0">
      <p:cViewPr varScale="1">
        <p:scale>
          <a:sx n="67" d="100"/>
          <a:sy n="67" d="100"/>
        </p:scale>
        <p:origin x="590" y="3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8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SAP HANA on Azure Whiteboard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per SAP Note #2015553, Premium Storage is required for all database related files with exception of A-series VM SKUs (including Standard_A5, Standard_A6, Standard_A7, Standard_A8, Standard_A9, Standard_A10, Standard_A11) and D-series VM SKUs (including Standard_D11, Standard_D12, Standard_D13, and Standard_D14). </a:t>
            </a:r>
          </a:p>
          <a:p>
            <a:r>
              <a:rPr lang="en-US" sz="1200" kern="1200" dirty="0">
                <a:solidFill>
                  <a:schemeClr val="tx1"/>
                </a:solidFill>
                <a:effectLst/>
                <a:latin typeface="+mn-lt"/>
                <a:ea typeface="+mn-ea"/>
                <a:cs typeface="+mn-cs"/>
              </a:rPr>
              <a:t>Storage latency is critical for DBMS systems, even for SAP HANA, which, for the most part, keep data in-memory. The critical path in storage is usually around the transaction log writes of the DBMS systems. Effectively, it is mandatory to leverage Azure Premium Disks for /hana/data and /hana/log volumes. In order to achieve the minimum throughput of /hana/log and /hana/data as desired by SAP, you might need to to build a RAID 0 using MDADM or LVM over multiple Azure Premium Storage disks. And use the RAID volumes as /hana/data and /hana/log volumes. As stripe sizes for the RAID 0 the recommendation is to use:</a:t>
            </a:r>
          </a:p>
          <a:p>
            <a:pPr lvl="0"/>
            <a:r>
              <a:rPr lang="en-US" sz="1200" kern="1200" dirty="0">
                <a:solidFill>
                  <a:schemeClr val="tx1"/>
                </a:solidFill>
                <a:effectLst/>
                <a:latin typeface="+mn-lt"/>
                <a:ea typeface="+mn-ea"/>
                <a:cs typeface="+mn-cs"/>
              </a:rPr>
              <a:t>- 64 KB or 128 KB for /hana/data</a:t>
            </a:r>
          </a:p>
          <a:p>
            <a:pPr lvl="0"/>
            <a:r>
              <a:rPr lang="en-US" sz="1200" kern="1200" dirty="0">
                <a:solidFill>
                  <a:schemeClr val="tx1"/>
                </a:solidFill>
                <a:effectLst/>
                <a:latin typeface="+mn-lt"/>
                <a:ea typeface="+mn-ea"/>
                <a:cs typeface="+mn-cs"/>
              </a:rPr>
              <a:t>- 32 KB for /hana/log</a:t>
            </a:r>
          </a:p>
          <a:p>
            <a:r>
              <a:rPr lang="en-US" sz="1200" kern="1200" dirty="0">
                <a:solidFill>
                  <a:schemeClr val="tx1"/>
                </a:solidFill>
                <a:effectLst/>
                <a:latin typeface="+mn-lt"/>
                <a:ea typeface="+mn-ea"/>
                <a:cs typeface="+mn-cs"/>
              </a:rPr>
              <a:t>Premium Storage offers the following caching options:</a:t>
            </a:r>
          </a:p>
          <a:p>
            <a:pPr lvl="0"/>
            <a:r>
              <a:rPr lang="en-US" sz="1200" kern="1200" dirty="0">
                <a:solidFill>
                  <a:schemeClr val="tx1"/>
                </a:solidFill>
                <a:effectLst/>
                <a:latin typeface="+mn-lt"/>
                <a:ea typeface="+mn-ea"/>
                <a:cs typeface="+mn-cs"/>
              </a:rPr>
              <a:t>- None</a:t>
            </a:r>
          </a:p>
          <a:p>
            <a:pPr lvl="0"/>
            <a:r>
              <a:rPr lang="en-US" sz="1200" kern="1200" dirty="0">
                <a:solidFill>
                  <a:schemeClr val="tx1"/>
                </a:solidFill>
                <a:effectLst/>
                <a:latin typeface="+mn-lt"/>
                <a:ea typeface="+mn-ea"/>
                <a:cs typeface="+mn-cs"/>
              </a:rPr>
              <a:t>- Read</a:t>
            </a:r>
          </a:p>
          <a:p>
            <a:pPr lvl="0"/>
            <a:r>
              <a:rPr lang="en-US" sz="1200" kern="1200" dirty="0">
                <a:solidFill>
                  <a:schemeClr val="tx1"/>
                </a:solidFill>
                <a:effectLst/>
                <a:latin typeface="+mn-lt"/>
                <a:ea typeface="+mn-ea"/>
                <a:cs typeface="+mn-cs"/>
              </a:rPr>
              <a:t>- Read/write</a:t>
            </a:r>
          </a:p>
          <a:p>
            <a:pPr lvl="0"/>
            <a:r>
              <a:rPr lang="en-US" sz="1200" kern="1200" dirty="0">
                <a:solidFill>
                  <a:schemeClr val="tx1"/>
                </a:solidFill>
                <a:effectLst/>
                <a:latin typeface="+mn-lt"/>
                <a:ea typeface="+mn-ea"/>
                <a:cs typeface="+mn-cs"/>
              </a:rPr>
              <a:t>- None + Write Accelerator, which is only for Azure M-Series VMs</a:t>
            </a:r>
          </a:p>
          <a:p>
            <a:pPr lvl="0"/>
            <a:r>
              <a:rPr lang="en-US" sz="1200" kern="1200" dirty="0">
                <a:solidFill>
                  <a:schemeClr val="tx1"/>
                </a:solidFill>
                <a:effectLst/>
                <a:latin typeface="+mn-lt"/>
                <a:ea typeface="+mn-ea"/>
                <a:cs typeface="+mn-cs"/>
              </a:rPr>
              <a:t>- Read + Write Accelerator, which is only for Azure M-Series VMs</a:t>
            </a:r>
          </a:p>
          <a:p>
            <a:r>
              <a:rPr lang="en-US" sz="1200" kern="1200" dirty="0">
                <a:solidFill>
                  <a:schemeClr val="tx1"/>
                </a:solidFill>
                <a:effectLst/>
                <a:latin typeface="+mn-lt"/>
                <a:ea typeface="+mn-ea"/>
                <a:cs typeface="+mn-cs"/>
              </a:rPr>
              <a:t>Premium Storage specific recommendation is to use Read caching for disks hosting  SAP database data files and No caching for the disks containing SAP database log files. The same principle applies to SAP HANA, where the caching for volumes using Azure Premium Storage should be set as follows:</a:t>
            </a:r>
          </a:p>
          <a:p>
            <a:pPr lvl="0"/>
            <a:r>
              <a:rPr lang="en-US" sz="1200" kern="1200" dirty="0">
                <a:solidFill>
                  <a:schemeClr val="tx1"/>
                </a:solidFill>
                <a:effectLst/>
                <a:latin typeface="+mn-lt"/>
                <a:ea typeface="+mn-ea"/>
                <a:cs typeface="+mn-cs"/>
              </a:rPr>
              <a:t>- /hana/data - no caching</a:t>
            </a:r>
          </a:p>
          <a:p>
            <a:pPr lvl="0"/>
            <a:r>
              <a:rPr lang="en-US" sz="1200" kern="1200" dirty="0">
                <a:solidFill>
                  <a:schemeClr val="tx1"/>
                </a:solidFill>
                <a:effectLst/>
                <a:latin typeface="+mn-lt"/>
                <a:ea typeface="+mn-ea"/>
                <a:cs typeface="+mn-cs"/>
              </a:rPr>
              <a:t>- /hana/log - no caching (with exception for M-Series VMs)</a:t>
            </a:r>
          </a:p>
          <a:p>
            <a:pPr lvl="0"/>
            <a:r>
              <a:rPr lang="en-US" sz="1200" kern="1200" dirty="0">
                <a:solidFill>
                  <a:schemeClr val="tx1"/>
                </a:solidFill>
                <a:effectLst/>
                <a:latin typeface="+mn-lt"/>
                <a:ea typeface="+mn-ea"/>
                <a:cs typeface="+mn-cs"/>
              </a:rPr>
              <a:t>- /hana/shared - read caching</a:t>
            </a:r>
          </a:p>
          <a:p>
            <a:r>
              <a:rPr lang="en-US" sz="1200" kern="1200" dirty="0">
                <a:solidFill>
                  <a:schemeClr val="tx1"/>
                </a:solidFill>
                <a:effectLst/>
                <a:latin typeface="+mn-lt"/>
                <a:ea typeface="+mn-ea"/>
                <a:cs typeface="+mn-cs"/>
              </a:rPr>
              <a:t>For M-Series deployments, Microsoft recommends that you use Azure Write Accelerator for your DBMS deployment. As a matter of fact, SAP HANA certification for Azure M-Series virtual machines requires that Azure Write Accelerator is enabled for the /hana/log volume. Note that there are limits of Azure Premium Storage VHDs per VM that can be supported by Azure Write Accelerator. The current limits are:</a:t>
            </a:r>
          </a:p>
          <a:p>
            <a:pPr lvl="0"/>
            <a:r>
              <a:rPr lang="en-US" sz="1200" kern="1200" dirty="0">
                <a:solidFill>
                  <a:schemeClr val="tx1"/>
                </a:solidFill>
                <a:effectLst/>
                <a:latin typeface="+mn-lt"/>
                <a:ea typeface="+mn-ea"/>
                <a:cs typeface="+mn-cs"/>
              </a:rPr>
              <a:t>- 16 VHDs for an M128xx and M416xx VM</a:t>
            </a:r>
          </a:p>
          <a:p>
            <a:pPr lvl="0"/>
            <a:r>
              <a:rPr lang="en-US" sz="1200" kern="1200" dirty="0">
                <a:solidFill>
                  <a:schemeClr val="tx1"/>
                </a:solidFill>
                <a:effectLst/>
                <a:latin typeface="+mn-lt"/>
                <a:ea typeface="+mn-ea"/>
                <a:cs typeface="+mn-cs"/>
              </a:rPr>
              <a:t>- 8 VHDs for an M64xx and M208xx VM</a:t>
            </a:r>
          </a:p>
          <a:p>
            <a:pPr lvl="0"/>
            <a:r>
              <a:rPr lang="en-US" sz="1200" kern="1200" dirty="0">
                <a:solidFill>
                  <a:schemeClr val="tx1"/>
                </a:solidFill>
                <a:effectLst/>
                <a:latin typeface="+mn-lt"/>
                <a:ea typeface="+mn-ea"/>
                <a:cs typeface="+mn-cs"/>
              </a:rPr>
              <a:t>- 4 VHDs for an M32xx VM</a:t>
            </a:r>
          </a:p>
        </p:txBody>
      </p:sp>
      <p:sp>
        <p:nvSpPr>
          <p:cNvPr id="4" name="Slide Number Placeholder 3"/>
          <p:cNvSpPr>
            <a:spLocks noGrp="1"/>
          </p:cNvSpPr>
          <p:nvPr>
            <p:ph type="sldNum" sz="quarter" idx="5"/>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16354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45786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78539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Key design components:</a:t>
            </a:r>
          </a:p>
          <a:p>
            <a:r>
              <a:rPr lang="en-US" dirty="0"/>
              <a:t>    -   HANA System Replication</a:t>
            </a:r>
          </a:p>
          <a:p>
            <a:r>
              <a:rPr lang="en-US" dirty="0"/>
              <a:t>    -   Windows/Linux clusters</a:t>
            </a:r>
          </a:p>
          <a:p>
            <a:r>
              <a:rPr lang="en-US" dirty="0"/>
              <a:t>    -   Windows SOFS or Linux DRBD or Azure NetApp Files</a:t>
            </a:r>
          </a:p>
          <a:p>
            <a:r>
              <a:rPr lang="en-US" dirty="0"/>
              <a:t>    -   Azure Site Recovery</a:t>
            </a:r>
          </a:p>
          <a:p>
            <a:r>
              <a:rPr lang="en-US" dirty="0"/>
              <a:t>    -   VNet Hub &amp; Spoke topology</a:t>
            </a:r>
          </a:p>
          <a:p>
            <a:r>
              <a:rPr lang="en-US" dirty="0"/>
              <a:t>2. Two primary HA/DR options</a:t>
            </a:r>
          </a:p>
          <a:p>
            <a:r>
              <a:rPr lang="en-US" dirty="0"/>
              <a:t>    -   HA in an Availability Set and DR across regions (DR replica can coexist with QA in the second region)</a:t>
            </a:r>
          </a:p>
          <a:p>
            <a:r>
              <a:rPr lang="en-US" dirty="0"/>
              <a:t>    -   HA/DR across Availability Zones</a:t>
            </a:r>
          </a:p>
          <a:p>
            <a:r>
              <a:rPr lang="en-US" dirty="0"/>
              <a:t>3.  Networking considerations</a:t>
            </a:r>
          </a:p>
          <a:p>
            <a:r>
              <a:rPr lang="en-US" dirty="0"/>
              <a:t>    -   ExpressRoute for end user access with geo-redundancy provisions</a:t>
            </a:r>
          </a:p>
          <a:p>
            <a:r>
              <a:rPr lang="en-US" dirty="0"/>
              <a:t>    -   Site-to-Site VPN for remote administration and monitoring</a:t>
            </a:r>
          </a:p>
          <a:p>
            <a:r>
              <a:rPr lang="en-US" dirty="0"/>
              <a:t>4.  Additional infrastructure considerations</a:t>
            </a:r>
          </a:p>
          <a:p>
            <a:r>
              <a:rPr lang="en-US" dirty="0"/>
              <a:t>    -   Blob storage for backup retention</a:t>
            </a:r>
          </a:p>
          <a:p>
            <a:r>
              <a:rPr lang="en-US" dirty="0"/>
              <a:t>    -   Jump-box</a:t>
            </a:r>
          </a:p>
          <a:p>
            <a:r>
              <a:rPr lang="en-US" dirty="0"/>
              <a:t>    -   DNS</a:t>
            </a:r>
          </a:p>
          <a:p>
            <a:r>
              <a:rPr lang="en-US" dirty="0"/>
              <a:t>    -   Patching</a:t>
            </a:r>
          </a:p>
          <a:p>
            <a:r>
              <a:rPr lang="en-US" dirty="0"/>
              <a:t>    -   Backup</a:t>
            </a:r>
          </a:p>
          <a:p>
            <a:r>
              <a:rPr lang="en-US" dirty="0"/>
              <a:t>    -   Monitoring</a:t>
            </a:r>
          </a:p>
          <a:p>
            <a:r>
              <a:rPr lang="en-US" dirty="0"/>
              <a:t>    -   Cluster arbitration (Cloud Witness and SBD)</a:t>
            </a:r>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35103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the use of Azure Pricing Calculator as you present this slide.</a:t>
            </a:r>
          </a:p>
        </p:txBody>
      </p:sp>
      <p:sp>
        <p:nvSpPr>
          <p:cNvPr id="4" name="Slide Number Placeholder 3"/>
          <p:cNvSpPr>
            <a:spLocks noGrp="1"/>
          </p:cNvSpPr>
          <p:nvPr>
            <p:ph type="sldNum" sz="quarter" idx="5"/>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236082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Pricing</a:t>
            </a:r>
          </a:p>
          <a:p>
            <a:r>
              <a:rPr lang="en-US" dirty="0"/>
              <a:t>    -   Use Azure Pricing Calculator</a:t>
            </a:r>
          </a:p>
          <a:p>
            <a:r>
              <a:rPr lang="en-US" dirty="0"/>
              <a:t>    -   Use Reserved VM Instances option if it helps save costs</a:t>
            </a:r>
          </a:p>
          <a:p>
            <a:r>
              <a:rPr lang="en-US" dirty="0"/>
              <a:t>    -   Consider best OS licensing option(s):</a:t>
            </a:r>
          </a:p>
          <a:p>
            <a:r>
              <a:rPr lang="en-US" dirty="0"/>
              <a:t>        -   It is common NOT to include Windows license costs because of Azure Hybrid Use Benefits</a:t>
            </a:r>
          </a:p>
          <a:p>
            <a:r>
              <a:rPr lang="en-US" dirty="0"/>
              <a:t>        -   Linux OS subscription costs can be based on Azure Marketplace</a:t>
            </a:r>
          </a:p>
          <a:p>
            <a:r>
              <a:rPr lang="en-US" dirty="0"/>
              <a:t>    -   Provide assumptions for ExpressRoute bandwidth</a:t>
            </a:r>
          </a:p>
          <a:p>
            <a:r>
              <a:rPr lang="en-US" dirty="0"/>
              <a:t>    -   Make sure to include the required minimum level of Azure support (e.g. Azure Professional Direct, whenever applicable)</a:t>
            </a:r>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03346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proposed solution fully certified by SAP? </a:t>
            </a:r>
          </a:p>
          <a:p>
            <a:r>
              <a:rPr lang="en-US" dirty="0"/>
              <a:t>Does the proposal meet Contoso business continuity requirements? What if there’s outage on VM or storage? How can we restore from backup? How can we failover the landscape in case of an outage?</a:t>
            </a:r>
          </a:p>
          <a:p>
            <a:r>
              <a:rPr lang="en-US" dirty="0"/>
              <a:t>There’re legacy on-prem systems that need to interact with S/4HANA in cloud. How can we minimize performance impact in cross-premises scenarios? </a:t>
            </a:r>
          </a:p>
          <a:p>
            <a:r>
              <a:rPr lang="en-US" dirty="0"/>
              <a:t>Can we change the size of the environment if sizing requirements change in future?</a:t>
            </a:r>
          </a:p>
          <a:p>
            <a:r>
              <a:rPr lang="en-US" dirty="0"/>
              <a:t>Is there anything not included in the results of Azure Pricing Calculator? </a:t>
            </a:r>
          </a:p>
          <a:p>
            <a:r>
              <a:rPr lang="en-US" dirty="0"/>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93170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track of time and coordinate students’ activities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preferred target audience includes:</a:t>
            </a:r>
          </a:p>
          <a:p>
            <a:r>
              <a:rPr lang="en-US" dirty="0"/>
              <a:t>-   Business Development Manager (BDM) or Application Sponsor (CFO)</a:t>
            </a:r>
          </a:p>
          <a:p>
            <a:r>
              <a:rPr lang="en-US" dirty="0"/>
              <a:t>       -   Funds projects &amp; apps</a:t>
            </a:r>
          </a:p>
          <a:p>
            <a:r>
              <a:rPr lang="en-US" dirty="0"/>
              <a:t>       -   Most interested in public cloud</a:t>
            </a:r>
          </a:p>
          <a:p>
            <a:r>
              <a:rPr lang="en-US" dirty="0"/>
              <a:t>-   Business Unit IT / Developers (Director of SAP Business Analysts, Director of SAP Operations)</a:t>
            </a:r>
          </a:p>
          <a:p>
            <a:r>
              <a:rPr lang="en-US" dirty="0"/>
              <a:t>     -   Reports to BDM and is responsible for coding and testing apps</a:t>
            </a:r>
          </a:p>
          <a:p>
            <a:r>
              <a:rPr lang="en-US" dirty="0"/>
              <a:t>     -   Big influencer of public cloud strategy</a:t>
            </a:r>
          </a:p>
          <a:p>
            <a:r>
              <a:rPr lang="en-US" dirty="0"/>
              <a:t>-   Central IT (VP of IT Operations)</a:t>
            </a:r>
          </a:p>
          <a:p>
            <a:r>
              <a:rPr lang="en-US" dirty="0"/>
              <a:t>     -   Reports into CIO and responsible for operating datacenter</a:t>
            </a:r>
          </a:p>
          <a:p>
            <a:r>
              <a:rPr lang="en-US" dirty="0"/>
              <a:t>     -   Concerned about shadow IT created issues: security/compliance, server sprawl, and lack of control</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preferred solution will consist of two options: </a:t>
            </a:r>
          </a:p>
          <a:p>
            <a:pPr marL="171450" indent="-171450">
              <a:buFontTx/>
              <a:buChar char="-"/>
            </a:pPr>
            <a:r>
              <a:rPr lang="en-US" dirty="0"/>
              <a:t>Azure VMs – HA in Availability Set and DR across Regions</a:t>
            </a:r>
          </a:p>
          <a:p>
            <a:pPr marL="171450" indent="-171450">
              <a:buFontTx/>
              <a:buChar char="-"/>
            </a:pPr>
            <a:r>
              <a:rPr lang="en-US" dirty="0"/>
              <a:t>Azure VMs - HA and DR across Availability Zones</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07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396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this slide when describing both options of the preferred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998215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Azure VM design tips, focusing in particular on those presented on the current slide.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28201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optimize the cost:</a:t>
            </a:r>
          </a:p>
          <a:p>
            <a:r>
              <a:rPr lang="en-US" dirty="0"/>
              <a:t> -   Estimate VM uptime and use Reserved Instances if uptime is larger than 30%</a:t>
            </a:r>
          </a:p>
          <a:p>
            <a:r>
              <a:rPr lang="en-US" dirty="0"/>
              <a:t>    -   Review T-Shirt pricing model</a:t>
            </a:r>
          </a:p>
          <a:p>
            <a:r>
              <a:rPr lang="en-US" dirty="0"/>
              <a:t>    -   When using Windows Server, take advantage of the Azure Hybrid Use Benefits (AHUB)</a:t>
            </a:r>
          </a:p>
          <a:p>
            <a:r>
              <a:rPr lang="en-US" dirty="0"/>
              <a:t>    -   Schedule stopping and deallocating of non-production virtual machines during their idle times:</a:t>
            </a:r>
          </a:p>
          <a:p>
            <a:r>
              <a:rPr lang="en-US" dirty="0"/>
              <a:t>        -   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r>
              <a:rPr lang="en-US" dirty="0"/>
              <a:t>        -   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1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 students about the purpose of the first step of the design session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105066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roadmap and explain how upcoming changes might impact the proposed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871977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through the process of carrying out a cloud assessment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 resources referenced on this slide are up-to-date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Reference the latest version of the SAP HANA on Azure content before presenting this session.</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4/1/2020 4:43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36631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Group is a pharmaceutical company with its headquarters based in Boston, US.  </a:t>
            </a:r>
          </a:p>
          <a:p>
            <a:r>
              <a:rPr lang="en-US" dirty="0"/>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dirty="0"/>
              <a:t>Contoso IT decided to leverage its knowledge of the Microsoft cloud platform and existing ExpressRoute connectivity and host its SAP S/4HANA landscape in Azure. </a:t>
            </a:r>
          </a:p>
          <a:p>
            <a:r>
              <a:rPr lang="en-US" dirty="0"/>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dirty="0"/>
              <a:t>Before migrating the production environment, Contoso wants to test its new deployment approach by provisioning development, and UAT environments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Andrew Cross, CIO of Contoso Group summarized Contoso’s objectives by stating "Our operational dependencies on SAP applications force us to seek reasonably priced high availability and disaster recovery capabilities for our production SAP S/4HANA deployments.”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S/4HANA Deployment Priorities</a:t>
            </a:r>
          </a:p>
          <a:p>
            <a:r>
              <a:rPr lang="en-US" dirty="0"/>
              <a:t>-   In-memory database performance and agility to scale</a:t>
            </a:r>
          </a:p>
          <a:p>
            <a:r>
              <a:rPr lang="en-US" dirty="0"/>
              <a:t>-   High Availability &amp; Disaster Recovery</a:t>
            </a:r>
          </a:p>
          <a:p>
            <a:r>
              <a:rPr lang="en-US" dirty="0"/>
              <a:t>-   Data protection &amp; security</a:t>
            </a:r>
          </a:p>
          <a:p>
            <a:r>
              <a:rPr lang="en-US" dirty="0"/>
              <a:t>-   Safe and smooth migration with downtime minimized</a:t>
            </a:r>
          </a:p>
          <a:p>
            <a:r>
              <a:rPr lang="en-US" dirty="0"/>
              <a:t>-   IT standardization across SAP and non-SAP</a:t>
            </a:r>
          </a:p>
          <a:p>
            <a:endParaRPr lang="en-US" dirty="0"/>
          </a:p>
        </p:txBody>
      </p:sp>
      <p:sp>
        <p:nvSpPr>
          <p:cNvPr id="4" name="Slide Number Placeholder 3"/>
          <p:cNvSpPr>
            <a:spLocks noGrp="1"/>
          </p:cNvSpPr>
          <p:nvPr>
            <p:ph type="sldNum" sz="quarter" idx="10"/>
          </p:nvPr>
        </p:nvSpPr>
        <p:spPr/>
        <p:txBody>
          <a:bodyPr/>
          <a:lstStyle/>
          <a:p>
            <a:fld id="{B855A04F-69D3-4425-B47E-890457CFB115}" type="slidenum">
              <a:rPr lang="en-US" smtClean="0"/>
              <a:t>6</a:t>
            </a:fld>
            <a:endParaRPr lang="en-US" dirty="0"/>
          </a:p>
        </p:txBody>
      </p:sp>
    </p:spTree>
    <p:extLst>
      <p:ext uri="{BB962C8B-B14F-4D97-AF65-F5344CB8AC3E}">
        <p14:creationId xmlns:p14="http://schemas.microsoft.com/office/powerpoint/2010/main" val="406490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2960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key design concepts applicable to this design session</a:t>
            </a:r>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1021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034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4/1/2020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214704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 id="2147483707" r:id="rId21"/>
    <p:sldLayoutId id="214748370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docs.microsoft.com/en-us/azure/virtual-machines/linux/how-to-enable-write-accelerato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docs.microsoft.com/en-us/azure/architecture/reference-architectures/sap/sap-s4hana"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com/e/be23556eb5e94d1587c8a18b9b793b5f" TargetMode="External"/><Relationship Id="rId13" Type="http://schemas.openxmlformats.org/officeDocument/2006/relationships/hyperlink" Target="https://azure.com/e/afa4794aed8a4d719c601ba17e5078ba" TargetMode="External"/><Relationship Id="rId18" Type="http://schemas.openxmlformats.org/officeDocument/2006/relationships/hyperlink" Target="https://azure.com/e/3057549034954b949afbf078babed948" TargetMode="External"/><Relationship Id="rId3" Type="http://schemas.openxmlformats.org/officeDocument/2006/relationships/hyperlink" Target="https://azure.com/e/6088ed3720dd49d287dac13aa782d215" TargetMode="External"/><Relationship Id="rId21" Type="http://schemas.openxmlformats.org/officeDocument/2006/relationships/hyperlink" Target="https://azure.com/e/679a201bd36c47ebb85f84036876138d" TargetMode="External"/><Relationship Id="rId7" Type="http://schemas.openxmlformats.org/officeDocument/2006/relationships/hyperlink" Target="https://azure.com/e/f68b413f810b45ecae311effbb44ab32" TargetMode="External"/><Relationship Id="rId12" Type="http://schemas.openxmlformats.org/officeDocument/2006/relationships/hyperlink" Target="https://azure.com/e/ddf053510a3641379b3e65d17b7bb87f" TargetMode="External"/><Relationship Id="rId17" Type="http://schemas.openxmlformats.org/officeDocument/2006/relationships/hyperlink" Target="https://azure.com/e/fb471d14435b4dc9a57ef7bf1f02cbe3" TargetMode="External"/><Relationship Id="rId2" Type="http://schemas.openxmlformats.org/officeDocument/2006/relationships/notesSlide" Target="../notesSlides/notesSlide28.xml"/><Relationship Id="rId16" Type="http://schemas.openxmlformats.org/officeDocument/2006/relationships/hyperlink" Target="https://azure.com/e/5db9ea0fd1074e7283eb0397cb297eb6" TargetMode="External"/><Relationship Id="rId20" Type="http://schemas.openxmlformats.org/officeDocument/2006/relationships/hyperlink" Target="https://azure.com/e/e5412d965d174a8ca7a79e4e4b955955" TargetMode="External"/><Relationship Id="rId1" Type="http://schemas.openxmlformats.org/officeDocument/2006/relationships/slideLayout" Target="../slideLayouts/slideLayout21.xml"/><Relationship Id="rId6" Type="http://schemas.openxmlformats.org/officeDocument/2006/relationships/hyperlink" Target="https://azure.com/e/f8af00ee3e7b4b8abc143809bed15c72" TargetMode="External"/><Relationship Id="rId11" Type="http://schemas.openxmlformats.org/officeDocument/2006/relationships/hyperlink" Target="https://azure.com/e/d1ebc2d48c2f4111b4ecf20729219084" TargetMode="External"/><Relationship Id="rId5" Type="http://schemas.openxmlformats.org/officeDocument/2006/relationships/hyperlink" Target="https://azure.com/e/d37f21035f8d4585aac1d6b2fb350ee7" TargetMode="External"/><Relationship Id="rId15" Type="http://schemas.openxmlformats.org/officeDocument/2006/relationships/hyperlink" Target="https://azure.com/e/e6e4ff9b6c09414fa71fea1364dc55de" TargetMode="External"/><Relationship Id="rId10" Type="http://schemas.openxmlformats.org/officeDocument/2006/relationships/hyperlink" Target="https://azure.com/e/fe61110b3c6e4c9093b2d232c1082a0e" TargetMode="External"/><Relationship Id="rId19" Type="http://schemas.openxmlformats.org/officeDocument/2006/relationships/hyperlink" Target="https://azure.com/e/088a2616fb3a4f268e2dfe5e6d949bbc" TargetMode="External"/><Relationship Id="rId4" Type="http://schemas.openxmlformats.org/officeDocument/2006/relationships/hyperlink" Target="https://azure.com/e/396be2e180d249b4acb470a05f17be7b" TargetMode="External"/><Relationship Id="rId9" Type="http://schemas.openxmlformats.org/officeDocument/2006/relationships/hyperlink" Target="https://azure.com/e/a3772335c90140f5b7f70be51414c912" TargetMode="External"/><Relationship Id="rId14" Type="http://schemas.openxmlformats.org/officeDocument/2006/relationships/hyperlink" Target="https://azure.com/e/2a843d6267154a71be74d8ad67af9fb4" TargetMode="External"/><Relationship Id="rId22" Type="http://schemas.openxmlformats.org/officeDocument/2006/relationships/hyperlink" Target="https://azure.com/e/37fc51c400ef4e83b07987f7a1f0aaf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3.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22.jpeg"/><Relationship Id="rId1" Type="http://schemas.openxmlformats.org/officeDocument/2006/relationships/slideLayout" Target="../slideLayouts/slideLayout14.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21.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24.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r>
              <a:rPr lang="en-US" dirty="0"/>
              <a:t>(Trainer Deck)</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Trainer names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600" dirty="0"/>
              <a:t>Pick Azure Compute for HANA and Application Servers</a:t>
            </a:r>
          </a:p>
        </p:txBody>
      </p:sp>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pic>
        <p:nvPicPr>
          <p:cNvPr id="2" name="Picture 1" descr="A table that shows the correct VM sized based on available RAM and SAPs.">
            <a:extLst>
              <a:ext uri="{FF2B5EF4-FFF2-40B4-BE49-F238E27FC236}">
                <a16:creationId xmlns:a16="http://schemas.microsoft.com/office/drawing/2014/main" id="{79449588-72CB-49E7-A6A3-989E7AED5A53}"/>
              </a:ext>
            </a:extLst>
          </p:cNvPr>
          <p:cNvPicPr>
            <a:picLocks noChangeAspect="1"/>
          </p:cNvPicPr>
          <p:nvPr/>
        </p:nvPicPr>
        <p:blipFill>
          <a:blip r:embed="rId3"/>
          <a:stretch>
            <a:fillRect/>
          </a:stretch>
        </p:blipFill>
        <p:spPr>
          <a:xfrm>
            <a:off x="604674" y="3074681"/>
            <a:ext cx="11103610" cy="3645961"/>
          </a:xfrm>
          <a:prstGeom prst="rect">
            <a:avLst/>
          </a:prstGeom>
        </p:spPr>
      </p:pic>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mn-cs"/>
              </a:rPr>
              <a:t>SAP Note 1928533 and https://docs.microsoft.com/en-us/azure/virtual-machines/windows/sizes-memory</a:t>
            </a:r>
          </a:p>
        </p:txBody>
      </p:sp>
      <p:graphicFrame>
        <p:nvGraphicFramePr>
          <p:cNvPr id="5" name="Table 4" descr="A table that describes the available VM sizes available for SAP HANA scenarios.">
            <a:extLst>
              <a:ext uri="{FF2B5EF4-FFF2-40B4-BE49-F238E27FC236}">
                <a16:creationId xmlns:a16="http://schemas.microsoft.com/office/drawing/2014/main" id="{2F8E7121-1971-4202-B55D-62FE42A74253}"/>
              </a:ext>
            </a:extLst>
          </p:cNvPr>
          <p:cNvGraphicFramePr>
            <a:graphicFrameLocks noGrp="1"/>
          </p:cNvGraphicFramePr>
          <p:nvPr>
            <p:extLst>
              <p:ext uri="{D42A27DB-BD31-4B8C-83A1-F6EECF244321}">
                <p14:modId xmlns:p14="http://schemas.microsoft.com/office/powerpoint/2010/main" val="3895757352"/>
              </p:ext>
            </p:extLst>
          </p:nvPr>
        </p:nvGraphicFramePr>
        <p:xfrm>
          <a:off x="172720" y="1112915"/>
          <a:ext cx="11908118" cy="5199084"/>
        </p:xfrm>
        <a:graphic>
          <a:graphicData uri="http://schemas.openxmlformats.org/drawingml/2006/table">
            <a:tbl>
              <a:tblPr firstRow="1" bandRow="1">
                <a:tableStyleId>{5C22544A-7EE6-4342-B048-85BDC9FD1C3A}</a:tableStyleId>
              </a:tblPr>
              <a:tblGrid>
                <a:gridCol w="731968">
                  <a:extLst>
                    <a:ext uri="{9D8B030D-6E8A-4147-A177-3AD203B41FA5}">
                      <a16:colId xmlns:a16="http://schemas.microsoft.com/office/drawing/2014/main" val="301621708"/>
                    </a:ext>
                  </a:extLst>
                </a:gridCol>
                <a:gridCol w="829260">
                  <a:extLst>
                    <a:ext uri="{9D8B030D-6E8A-4147-A177-3AD203B41FA5}">
                      <a16:colId xmlns:a16="http://schemas.microsoft.com/office/drawing/2014/main" val="20001"/>
                    </a:ext>
                  </a:extLst>
                </a:gridCol>
                <a:gridCol w="1389723">
                  <a:extLst>
                    <a:ext uri="{9D8B030D-6E8A-4147-A177-3AD203B41FA5}">
                      <a16:colId xmlns:a16="http://schemas.microsoft.com/office/drawing/2014/main" val="20002"/>
                    </a:ext>
                  </a:extLst>
                </a:gridCol>
                <a:gridCol w="729821">
                  <a:extLst>
                    <a:ext uri="{9D8B030D-6E8A-4147-A177-3AD203B41FA5}">
                      <a16:colId xmlns:a16="http://schemas.microsoft.com/office/drawing/2014/main" val="20003"/>
                    </a:ext>
                  </a:extLst>
                </a:gridCol>
                <a:gridCol w="559419">
                  <a:extLst>
                    <a:ext uri="{9D8B030D-6E8A-4147-A177-3AD203B41FA5}">
                      <a16:colId xmlns:a16="http://schemas.microsoft.com/office/drawing/2014/main" val="20004"/>
                    </a:ext>
                  </a:extLst>
                </a:gridCol>
                <a:gridCol w="563729">
                  <a:extLst>
                    <a:ext uri="{9D8B030D-6E8A-4147-A177-3AD203B41FA5}">
                      <a16:colId xmlns:a16="http://schemas.microsoft.com/office/drawing/2014/main" val="20005"/>
                    </a:ext>
                  </a:extLst>
                </a:gridCol>
                <a:gridCol w="663409">
                  <a:extLst>
                    <a:ext uri="{9D8B030D-6E8A-4147-A177-3AD203B41FA5}">
                      <a16:colId xmlns:a16="http://schemas.microsoft.com/office/drawing/2014/main" val="20006"/>
                    </a:ext>
                  </a:extLst>
                </a:gridCol>
                <a:gridCol w="989392">
                  <a:extLst>
                    <a:ext uri="{9D8B030D-6E8A-4147-A177-3AD203B41FA5}">
                      <a16:colId xmlns:a16="http://schemas.microsoft.com/office/drawing/2014/main" val="2606579063"/>
                    </a:ext>
                  </a:extLst>
                </a:gridCol>
                <a:gridCol w="1082960">
                  <a:extLst>
                    <a:ext uri="{9D8B030D-6E8A-4147-A177-3AD203B41FA5}">
                      <a16:colId xmlns:a16="http://schemas.microsoft.com/office/drawing/2014/main" val="2905305948"/>
                    </a:ext>
                  </a:extLst>
                </a:gridCol>
                <a:gridCol w="1146522">
                  <a:extLst>
                    <a:ext uri="{9D8B030D-6E8A-4147-A177-3AD203B41FA5}">
                      <a16:colId xmlns:a16="http://schemas.microsoft.com/office/drawing/2014/main" val="2306476552"/>
                    </a:ext>
                  </a:extLst>
                </a:gridCol>
                <a:gridCol w="833717">
                  <a:extLst>
                    <a:ext uri="{9D8B030D-6E8A-4147-A177-3AD203B41FA5}">
                      <a16:colId xmlns:a16="http://schemas.microsoft.com/office/drawing/2014/main" val="1813625727"/>
                    </a:ext>
                  </a:extLst>
                </a:gridCol>
                <a:gridCol w="1100866">
                  <a:extLst>
                    <a:ext uri="{9D8B030D-6E8A-4147-A177-3AD203B41FA5}">
                      <a16:colId xmlns:a16="http://schemas.microsoft.com/office/drawing/2014/main" val="3954147546"/>
                    </a:ext>
                  </a:extLst>
                </a:gridCol>
                <a:gridCol w="1287332">
                  <a:extLst>
                    <a:ext uri="{9D8B030D-6E8A-4147-A177-3AD203B41FA5}">
                      <a16:colId xmlns:a16="http://schemas.microsoft.com/office/drawing/2014/main" val="274577430"/>
                    </a:ext>
                  </a:extLst>
                </a:gridCol>
              </a:tblGrid>
              <a:tr h="466539">
                <a:tc>
                  <a:txBody>
                    <a:bodyPr/>
                    <a:lstStyle/>
                    <a:p>
                      <a:pPr algn="ctr"/>
                      <a:r>
                        <a:rPr lang="en-US" sz="1200" dirty="0">
                          <a:latin typeface="+mn-lt"/>
                        </a:rPr>
                        <a:t>VM Series</a:t>
                      </a:r>
                      <a:endParaRPr lang="en-US" sz="1200" b="1" dirty="0">
                        <a:solidFill>
                          <a:schemeClr val="bg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200" dirty="0">
                          <a:latin typeface="+mn-lt"/>
                        </a:rPr>
                        <a:t>VM Type</a:t>
                      </a:r>
                      <a:endParaRPr lang="en-US" sz="1200" b="1" dirty="0">
                        <a:solidFill>
                          <a:schemeClr val="tx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200" dirty="0">
                          <a:latin typeface="+mn-lt"/>
                        </a:rPr>
                        <a:t>VM Size</a:t>
                      </a:r>
                      <a:endParaRPr lang="en-US" sz="1200" b="1" dirty="0">
                        <a:solidFill>
                          <a:schemeClr val="tx1">
                            <a:lumMod val="50000"/>
                          </a:schemeClr>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Temp SSD</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SAPS</a:t>
                      </a:r>
                      <a:endParaRPr lang="en-US" sz="12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 of v-disks</a:t>
                      </a:r>
                      <a:endParaRPr lang="en-US" sz="12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Max IOPS</a:t>
                      </a:r>
                      <a:br>
                        <a:rPr lang="en-US" sz="1200" dirty="0">
                          <a:latin typeface="+mn-lt"/>
                        </a:rPr>
                      </a:br>
                      <a:r>
                        <a:rPr lang="en-US" sz="1200" dirty="0">
                          <a:latin typeface="+mn-lt"/>
                        </a:rPr>
                        <a:t>(cached)</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Max Disk Bandwidth</a:t>
                      </a:r>
                      <a:br>
                        <a:rPr lang="en-US" sz="1200" dirty="0">
                          <a:latin typeface="+mn-lt"/>
                        </a:rPr>
                      </a:br>
                      <a:r>
                        <a:rPr lang="en-US" sz="1200" dirty="0">
                          <a:latin typeface="+mn-lt"/>
                        </a:rPr>
                        <a:t>(cached)</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Max Network </a:t>
                      </a:r>
                      <a:br>
                        <a:rPr lang="en-US" sz="1200" dirty="0">
                          <a:latin typeface="+mn-lt"/>
                        </a:rPr>
                      </a:br>
                      <a:r>
                        <a:rPr lang="en-US" sz="1200" dirty="0">
                          <a:latin typeface="+mn-lt"/>
                        </a:rPr>
                        <a:t>Bandwidth</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Compute </a:t>
                      </a:r>
                      <a:br>
                        <a:rPr lang="en-US" sz="1200" dirty="0">
                          <a:latin typeface="+mn-lt"/>
                        </a:rPr>
                      </a:br>
                      <a:r>
                        <a:rPr lang="en-US" sz="1200" dirty="0">
                          <a:latin typeface="+mn-lt"/>
                        </a:rPr>
                        <a:t>(No OS) hourly on demand, USE2</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Supported HANA scenarios</a:t>
                      </a:r>
                      <a:endParaRPr lang="en-US" sz="12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Remark</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SAP certification</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16635">
                <a:tc rowSpan="6">
                  <a:txBody>
                    <a:bodyPr/>
                    <a:lstStyle/>
                    <a:p>
                      <a:pPr algn="ctr"/>
                      <a:r>
                        <a:rPr lang="en-US" sz="1200" kern="1200" dirty="0">
                          <a:latin typeface="+mn-lt"/>
                        </a:rPr>
                        <a:t>DS 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D2s_v3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2 vCPU, 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2,178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moderate</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$ 0.110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6">
                  <a:txBody>
                    <a:bodyPr/>
                    <a:lstStyle/>
                    <a:p>
                      <a:pPr algn="ctr">
                        <a:lnSpc>
                          <a:spcPct val="107000"/>
                        </a:lnSpc>
                        <a:spcAft>
                          <a:spcPts val="0"/>
                        </a:spcAft>
                      </a:pPr>
                      <a:r>
                        <a:rPr lang="en-US" sz="1200" dirty="0">
                          <a:effectLst/>
                          <a:latin typeface="+mn-lt"/>
                        </a:rPr>
                        <a:t>Xeon E5-2673 v4 (Broadwell)</a:t>
                      </a:r>
                      <a:br>
                        <a:rPr lang="en-US" sz="1200" dirty="0">
                          <a:effectLst/>
                          <a:latin typeface="+mn-lt"/>
                        </a:rPr>
                      </a:br>
                      <a:r>
                        <a:rPr lang="en-US" sz="1200" dirty="0">
                          <a:effectLst/>
                          <a:latin typeface="+mn-lt"/>
                        </a:rPr>
                        <a:t>3.5Ghz TB</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latin typeface="+mn-lt"/>
                        </a:rPr>
                        <a:t>Certified </a:t>
                      </a:r>
                      <a:br>
                        <a:rPr lang="en-US" sz="1200" dirty="0">
                          <a:effectLst/>
                          <a:latin typeface="+mn-lt"/>
                        </a:rPr>
                      </a:br>
                      <a:r>
                        <a:rPr lang="en-US" sz="1200" dirty="0">
                          <a:effectLst/>
                          <a:latin typeface="+mn-lt"/>
                        </a:rPr>
                        <a:t>(Any DB, App)</a:t>
                      </a:r>
                      <a:endParaRPr lang="en-US" sz="12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765711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D4s_v3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4 vCPU, 16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4,355</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8,000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64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moderate</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$ 0.220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97892589"/>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D8s_v3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8 vCPU, 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8,710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16,000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128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$ 0.440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4203523987"/>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D16s_v3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16 vCPU, 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17,420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256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$ 0.880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5577110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D32s_v3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32 vCPU, 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256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34,840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64,000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512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extremely 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$ 1.760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07470759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D64s_v3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64 vCPU, 256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512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69,680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128,000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1024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extremely 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$ 3.520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355087007"/>
                  </a:ext>
                </a:extLst>
              </a:tr>
              <a:tr h="116635">
                <a:tc rowSpan="6">
                  <a:txBody>
                    <a:bodyPr/>
                    <a:lstStyle/>
                    <a:p>
                      <a:pPr algn="ctr"/>
                      <a:r>
                        <a:rPr lang="en-US" sz="1200" kern="1200" dirty="0">
                          <a:solidFill>
                            <a:schemeClr val="bg1"/>
                          </a:solidFill>
                          <a:latin typeface="+mn-lt"/>
                        </a:rPr>
                        <a:t>ES v3</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E2s_v3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2 vCPU, 16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2,178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1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$ 0.146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algn="ctr">
                        <a:lnSpc>
                          <a:spcPct val="107000"/>
                        </a:lnSpc>
                        <a:spcAft>
                          <a:spcPts val="0"/>
                        </a:spcAft>
                      </a:pPr>
                      <a:r>
                        <a:rPr lang="en-US" sz="1200" dirty="0">
                          <a:effectLst/>
                          <a:latin typeface="+mn-lt"/>
                        </a:rPr>
                        <a:t>Xeon E5-2673 v4 (Broadwell)</a:t>
                      </a:r>
                      <a:br>
                        <a:rPr lang="en-US" sz="1200" dirty="0">
                          <a:effectLst/>
                          <a:latin typeface="+mn-lt"/>
                        </a:rPr>
                      </a:br>
                      <a:r>
                        <a:rPr lang="en-US" sz="1200" dirty="0">
                          <a:effectLst/>
                          <a:latin typeface="+mn-lt"/>
                        </a:rPr>
                        <a:t>3.5Ghz TB</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algn="ctr">
                        <a:spcAft>
                          <a:spcPts val="0"/>
                        </a:spcAft>
                      </a:pPr>
                      <a:r>
                        <a:rPr lang="en-US" sz="1200" dirty="0">
                          <a:effectLst/>
                          <a:latin typeface="+mn-lt"/>
                        </a:rPr>
                        <a:t>Certified </a:t>
                      </a:r>
                      <a:br>
                        <a:rPr lang="en-US" sz="1200" dirty="0">
                          <a:effectLst/>
                          <a:latin typeface="+mn-lt"/>
                        </a:rPr>
                      </a:br>
                      <a:r>
                        <a:rPr lang="en-US" sz="1200" dirty="0">
                          <a:effectLst/>
                          <a:latin typeface="+mn-lt"/>
                        </a:rPr>
                        <a:t>(Any DB, App)</a:t>
                      </a:r>
                      <a:endParaRPr lang="en-US" sz="12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28326786"/>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n-lt"/>
                        </a:rPr>
                        <a:t>E4s_v3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4 vCPU, 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4,355</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8,000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64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2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$ 0.293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719960688"/>
                  </a:ext>
                </a:extLst>
              </a:tr>
              <a:tr h="131966">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n-lt"/>
                        </a:rPr>
                        <a:t>E8s_v3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8 vCPU, 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8,710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16,000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128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4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$ 0.585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78842267"/>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n-lt"/>
                        </a:rPr>
                        <a:t>E16s_v3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16 vCPU, 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256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17,420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256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8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$ 1.170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Xeon E5-2673 v4 (Broadwell)</a:t>
                      </a:r>
                      <a:br>
                        <a:rPr lang="en-US" sz="1200" dirty="0">
                          <a:solidFill>
                            <a:schemeClr val="bg1"/>
                          </a:solidFill>
                          <a:effectLst/>
                          <a:latin typeface="+mn-lt"/>
                        </a:rPr>
                      </a:br>
                      <a:r>
                        <a:rPr lang="en-US" sz="1200" dirty="0">
                          <a:solidFill>
                            <a:schemeClr val="bg1"/>
                          </a:solidFill>
                          <a:effectLst/>
                          <a:latin typeface="+mn-lt"/>
                        </a:rPr>
                        <a:t>3.5Ghz TB</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HANA certification in roadmap</a:t>
                      </a:r>
                      <a:br>
                        <a:rPr lang="en-US" sz="1200" dirty="0">
                          <a:solidFill>
                            <a:schemeClr val="bg1"/>
                          </a:solidFill>
                          <a:effectLst/>
                          <a:latin typeface="+mn-lt"/>
                        </a:rPr>
                      </a:br>
                      <a:r>
                        <a:rPr lang="en-US" sz="1200" dirty="0">
                          <a:solidFill>
                            <a:schemeClr val="bg1"/>
                          </a:solidFill>
                          <a:effectLst/>
                          <a:latin typeface="+mn-lt"/>
                        </a:rPr>
                        <a:t>App, Any DB certified</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317262893"/>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E32s_v3</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32 vCPU, 256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512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34,840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64,000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512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16 Gbps</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$ 2.341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9801912"/>
                  </a:ext>
                </a:extLst>
              </a:tr>
              <a:tr h="131966">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E64s_v3</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432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864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70,050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128,000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1024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30 Gbps</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$ 4.412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88043825"/>
                  </a:ext>
                </a:extLst>
              </a:tr>
              <a:tr h="116635">
                <a:tc rowSpan="7">
                  <a:txBody>
                    <a:bodyPr/>
                    <a:lstStyle/>
                    <a:p>
                      <a:pPr algn="ctr"/>
                      <a:r>
                        <a:rPr lang="en-US" sz="1200" kern="1200" dirty="0">
                          <a:solidFill>
                            <a:schemeClr val="bg1"/>
                          </a:solidFill>
                          <a:latin typeface="+mn-lt"/>
                        </a:rPr>
                        <a:t>M</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M32ts</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32 vCPU, 192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1,000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33,670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rPr>
                        <a:t>8 Gbps</a:t>
                      </a:r>
                      <a:endParaRPr kumimoji="0" lang="en-US" sz="1200" b="0" i="0" u="none" strike="noStrike" kern="1200" cap="none" spc="0" normalizeH="0" baseline="0" noProof="0" dirty="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$ 2.707</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OLTP</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7">
                  <a:txBody>
                    <a:bodyPr/>
                    <a:lstStyle/>
                    <a:p>
                      <a:pPr algn="ctr">
                        <a:lnSpc>
                          <a:spcPct val="107000"/>
                        </a:lnSpc>
                        <a:spcAft>
                          <a:spcPts val="0"/>
                        </a:spcAft>
                      </a:pPr>
                      <a:r>
                        <a:rPr lang="en-US" sz="1200" u="none" strike="noStrike" kern="1200" dirty="0">
                          <a:solidFill>
                            <a:schemeClr val="bg1"/>
                          </a:solidFill>
                          <a:effectLst/>
                          <a:latin typeface="+mn-lt"/>
                        </a:rPr>
                        <a:t>Intel® </a:t>
                      </a:r>
                      <a:br>
                        <a:rPr lang="en-US" sz="1200" u="none" strike="noStrike" kern="1200" dirty="0">
                          <a:solidFill>
                            <a:schemeClr val="bg1"/>
                          </a:solidFill>
                          <a:effectLst/>
                          <a:latin typeface="+mn-lt"/>
                        </a:rPr>
                      </a:br>
                      <a:r>
                        <a:rPr lang="en-US" sz="1200" u="none" strike="noStrike" kern="1200" dirty="0">
                          <a:solidFill>
                            <a:schemeClr val="bg1"/>
                          </a:solidFill>
                          <a:effectLst/>
                          <a:latin typeface="+mn-lt"/>
                        </a:rPr>
                        <a:t>Xeon® </a:t>
                      </a:r>
                      <a:br>
                        <a:rPr lang="en-US" sz="1200" u="none" strike="noStrike" kern="1200" dirty="0">
                          <a:solidFill>
                            <a:schemeClr val="bg1"/>
                          </a:solidFill>
                          <a:effectLst/>
                          <a:latin typeface="+mn-lt"/>
                        </a:rPr>
                      </a:br>
                      <a:r>
                        <a:rPr lang="en-US" sz="1200" u="none" strike="noStrike" kern="1200" dirty="0">
                          <a:solidFill>
                            <a:schemeClr val="bg1"/>
                          </a:solidFill>
                          <a:effectLst/>
                          <a:latin typeface="+mn-lt"/>
                        </a:rPr>
                        <a:t>E7-8890 v3 (Haswell)</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7">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HANA,</a:t>
                      </a:r>
                      <a:br>
                        <a:rPr lang="en-US" sz="1200" dirty="0">
                          <a:solidFill>
                            <a:schemeClr val="bg1"/>
                          </a:solidFill>
                          <a:effectLst/>
                          <a:latin typeface="+mn-lt"/>
                        </a:rPr>
                      </a:br>
                      <a:r>
                        <a:rPr lang="en-US" sz="1200" dirty="0">
                          <a:solidFill>
                            <a:schemeClr val="bg1"/>
                          </a:solidFill>
                          <a:effectLst/>
                          <a:latin typeface="+mn-lt"/>
                        </a:rPr>
                        <a:t>App, Any DB certified</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038148523"/>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M32ls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32 vCPU, 256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1,000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33,300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16</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40,000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400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8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$ 2.873</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662276157"/>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M64ls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512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2,000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66,600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16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$ 5.415</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859064765"/>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M64s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1,024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2,000 GiB</a:t>
                      </a:r>
                      <a:endParaRPr kumimoji="0" lang="en-US" sz="1200" b="0" i="0" u="none" strike="noStrike" kern="1200" cap="none" spc="0" normalizeH="0" baseline="0" noProof="0" dirty="0">
                        <a:ln>
                          <a:noFill/>
                        </a:ln>
                        <a:solidFill>
                          <a:schemeClr val="bg1"/>
                        </a:solidFill>
                        <a:effectLst/>
                        <a:uLnTx/>
                        <a:uFillTx/>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67,315</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16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$ 6.669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239939675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M64ms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1,792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2,000 GiB</a:t>
                      </a:r>
                      <a:endParaRPr kumimoji="0" lang="en-US" sz="1200" b="0" i="0" u="none" strike="noStrike" kern="1200" cap="none" spc="0" normalizeH="0" baseline="0" noProof="0" dirty="0">
                        <a:ln>
                          <a:noFill/>
                        </a:ln>
                        <a:solidFill>
                          <a:schemeClr val="bg1"/>
                        </a:solidFill>
                        <a:effectLst/>
                        <a:uLnTx/>
                        <a:uFillTx/>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68,930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16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$ 10.337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219171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M128s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128 vCPU, 2,048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4,000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134,630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64</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30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$ 13.338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1957997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M128ms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128 vCPU, 3,800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4,000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134,630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64</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30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$ 26.688</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08791018"/>
                  </a:ext>
                </a:extLst>
              </a:tr>
              <a:tr h="375595">
                <a:tc rowSpan="2">
                  <a:txBody>
                    <a:bodyPr/>
                    <a:lstStyle/>
                    <a:p>
                      <a:pPr algn="ctr"/>
                      <a:r>
                        <a:rPr lang="en-US" sz="1200" kern="1200" dirty="0">
                          <a:solidFill>
                            <a:schemeClr val="bg1"/>
                          </a:solidFill>
                          <a:latin typeface="+mn-lt"/>
                          <a:ea typeface="+mn-ea"/>
                          <a:cs typeface="Segoe UI Light" panose="020B0502040204020203" pitchFamily="34" charset="0"/>
                        </a:rPr>
                        <a:t>M v2</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M208s v2</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208 vCPU, 2,850 GiB</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7,040 GiB</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259,950</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64</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80,000</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1.000 MB/sec</a:t>
                      </a: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rPr>
                        <a:t>16 Gbps</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$ 22.31</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OLTP/OLAP</a:t>
                      </a:r>
                    </a:p>
                  </a:txBody>
                  <a:tcPr marL="0" marR="0" marT="0" marB="0" anchor="ctr"/>
                </a:tc>
                <a:tc rowSpan="2">
                  <a:txBody>
                    <a:bodyPr/>
                    <a:lstStyle/>
                    <a:p>
                      <a:pPr algn="ctr">
                        <a:lnSpc>
                          <a:spcPct val="107000"/>
                        </a:lnSpc>
                        <a:spcAft>
                          <a:spcPts val="0"/>
                        </a:spcAft>
                      </a:pPr>
                      <a:r>
                        <a:rPr lang="sv-SE" sz="1200">
                          <a:solidFill>
                            <a:schemeClr val="bg1"/>
                          </a:solidFill>
                          <a:effectLst/>
                          <a:latin typeface="+mn-lt"/>
                          <a:ea typeface="MS Mincho" panose="02020609040205080304" pitchFamily="49" charset="-128"/>
                          <a:cs typeface="Segoe UI Light" panose="020B0502040204020203" pitchFamily="34" charset="0"/>
                        </a:rPr>
                        <a:t> Intel® Xeon® Platinum 8180M 2.5GHz (Skylake)</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2">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HANA,</a:t>
                      </a:r>
                      <a:br>
                        <a:rPr lang="en-US" sz="1200" dirty="0">
                          <a:solidFill>
                            <a:schemeClr val="bg1"/>
                          </a:solidFill>
                          <a:effectLst/>
                          <a:latin typeface="+mn-lt"/>
                        </a:rPr>
                      </a:br>
                      <a:r>
                        <a:rPr lang="en-US" sz="1200" dirty="0">
                          <a:solidFill>
                            <a:schemeClr val="bg1"/>
                          </a:solidFill>
                          <a:effectLst/>
                          <a:latin typeface="+mn-lt"/>
                        </a:rPr>
                        <a:t>App, Any DB certified</a:t>
                      </a:r>
                      <a:endParaRPr lang="en-US" sz="1200" kern="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84774535"/>
                  </a:ext>
                </a:extLst>
              </a:tr>
              <a:tr h="373408">
                <a:tc vMerge="1">
                  <a:txBody>
                    <a:bodyPr/>
                    <a:lstStyle/>
                    <a:p>
                      <a:pPr algn="ctr"/>
                      <a:endParaRPr lang="en-US" sz="11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M208ms v2</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208 vCPU, 5,700 GiB</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7,040 GiB</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259,950</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64</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80,000</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1,000 MB/sec</a:t>
                      </a: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rPr>
                        <a:t>16 Gbps</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$ 44.62</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OLTP/OLAP</a:t>
                      </a: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4143921567"/>
                  </a:ext>
                </a:extLst>
              </a:tr>
            </a:tbl>
          </a:graphicData>
        </a:graphic>
      </p:graphicFrame>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600" dirty="0"/>
              <a:t>Premium Storage config to run HANA on M Series VM</a:t>
            </a:r>
          </a:p>
        </p:txBody>
      </p:sp>
      <p:pic>
        <p:nvPicPr>
          <p:cNvPr id="8" name="Picture 7" descr="A screenshot of a table that explains the storage configuration for running HANA on an M Services VM. /hana/log is circled and points to Enable Write Accelerator.">
            <a:extLst>
              <a:ext uri="{FF2B5EF4-FFF2-40B4-BE49-F238E27FC236}">
                <a16:creationId xmlns:a16="http://schemas.microsoft.com/office/drawing/2014/main" id="{762BA1B3-AFE8-4256-BFFA-CC44DFA1779E}"/>
              </a:ext>
            </a:extLst>
          </p:cNvPr>
          <p:cNvPicPr>
            <a:picLocks noChangeAspect="1"/>
          </p:cNvPicPr>
          <p:nvPr/>
        </p:nvPicPr>
        <p:blipFill>
          <a:blip r:embed="rId3"/>
          <a:stretch>
            <a:fillRect/>
          </a:stretch>
        </p:blipFill>
        <p:spPr>
          <a:xfrm>
            <a:off x="2512129" y="1133818"/>
            <a:ext cx="7167742" cy="5495582"/>
          </a:xfrm>
          <a:prstGeom prst="rect">
            <a:avLst/>
          </a:prstGeom>
        </p:spPr>
      </p:pic>
      <p:sp>
        <p:nvSpPr>
          <p:cNvPr id="18" name="Oval 17" descr="/home/log is circled.">
            <a:extLst>
              <a:ext uri="{FF2B5EF4-FFF2-40B4-BE49-F238E27FC236}">
                <a16:creationId xmlns:a16="http://schemas.microsoft.com/office/drawing/2014/main" id="{9704039B-339C-4236-854B-DB6DA82019A3}"/>
              </a:ext>
              <a:ext uri="{C183D7F6-B498-43B3-948B-1728B52AA6E4}">
                <adec:decorative xmlns:adec="http://schemas.microsoft.com/office/drawing/2017/decorative" val="0"/>
              </a:ext>
            </a:extLst>
          </p:cNvPr>
          <p:cNvSpPr/>
          <p:nvPr/>
        </p:nvSpPr>
        <p:spPr bwMode="auto">
          <a:xfrm>
            <a:off x="5693697" y="1298811"/>
            <a:ext cx="908180" cy="39870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descr="The /home/log mount should have enable write accelerator enabled.">
            <a:extLst>
              <a:ext uri="{FF2B5EF4-FFF2-40B4-BE49-F238E27FC236}">
                <a16:creationId xmlns:a16="http://schemas.microsoft.com/office/drawing/2014/main" id="{A8EE43AD-F96F-4A79-BFF1-5FB8C1C8B3B7}"/>
              </a:ext>
              <a:ext uri="{C183D7F6-B498-43B3-948B-1728B52AA6E4}">
                <adec:decorative xmlns:adec="http://schemas.microsoft.com/office/drawing/2017/decorative" val="0"/>
              </a:ext>
            </a:extLst>
          </p:cNvPr>
          <p:cNvCxnSpPr>
            <a:cxnSpLocks/>
            <a:stCxn id="18" idx="0"/>
            <a:endCxn id="9" idx="1"/>
          </p:cNvCxnSpPr>
          <p:nvPr/>
        </p:nvCxnSpPr>
        <p:spPr>
          <a:xfrm rot="5400000" flipH="1" flipV="1">
            <a:off x="6235227" y="861713"/>
            <a:ext cx="349659" cy="52453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672325" y="764486"/>
            <a:ext cx="2842591"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2" name="Rectangle 11">
            <a:extLst>
              <a:ext uri="{FF2B5EF4-FFF2-40B4-BE49-F238E27FC236}">
                <a16:creationId xmlns:a16="http://schemas.microsoft.com/office/drawing/2014/main" id="{EFFD86BD-5D24-407B-866A-9764381C8990}"/>
              </a:ext>
            </a:extLst>
          </p:cNvPr>
          <p:cNvSpPr/>
          <p:nvPr/>
        </p:nvSpPr>
        <p:spPr>
          <a:xfrm>
            <a:off x="10196300" y="1101557"/>
            <a:ext cx="1557488" cy="584775"/>
          </a:xfrm>
          <a:prstGeom prst="rect">
            <a:avLst/>
          </a:prstGeom>
        </p:spPr>
        <p:txBody>
          <a:bodyPr wrap="square">
            <a:spAutoFit/>
          </a:bodyPr>
          <a:lstStyle/>
          <a:p>
            <a:r>
              <a:rPr lang="en-US" sz="1600" dirty="0">
                <a:latin typeface="Segoe UI Light" panose="020B0502040204020203" pitchFamily="34" charset="0"/>
                <a:cs typeface="Segoe UI Light" panose="020B0502040204020203" pitchFamily="34" charset="0"/>
                <a:hlinkClick r:id="rId4"/>
              </a:rPr>
              <a:t>Link</a:t>
            </a:r>
            <a:r>
              <a:rPr lang="en-US" sz="1600" dirty="0">
                <a:latin typeface="Segoe UI Light" panose="020B0502040204020203" pitchFamily="34" charset="0"/>
                <a:cs typeface="Segoe UI Light" panose="020B0502040204020203" pitchFamily="34" charset="0"/>
              </a:rPr>
              <a:t> to documentation</a:t>
            </a:r>
          </a:p>
        </p:txBody>
      </p:sp>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S/4HANA HA in Availability Set and DR across Regions</a:t>
            </a:r>
          </a:p>
        </p:txBody>
      </p:sp>
      <p:pic>
        <p:nvPicPr>
          <p:cNvPr id="3" name="Picture 2"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10;Note that it is important to consider high availability and disaster recovery provisions separately for each component of this design:&#10;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10;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10;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10;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
            <a:extLst>
              <a:ext uri="{FF2B5EF4-FFF2-40B4-BE49-F238E27FC236}">
                <a16:creationId xmlns:a16="http://schemas.microsoft.com/office/drawing/2014/main" id="{2112F78A-24AD-472F-8375-740714D7BAC0}"/>
              </a:ext>
            </a:extLst>
          </p:cNvPr>
          <p:cNvPicPr>
            <a:picLocks noChangeAspect="1"/>
          </p:cNvPicPr>
          <p:nvPr/>
        </p:nvPicPr>
        <p:blipFill>
          <a:blip r:embed="rId3"/>
          <a:stretch>
            <a:fillRect/>
          </a:stretch>
        </p:blipFill>
        <p:spPr>
          <a:xfrm>
            <a:off x="477372" y="1124823"/>
            <a:ext cx="11050599" cy="5559196"/>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10;Note that it is important to consider high availability and disaster recovery provisions separately for each component of this design. In this case, the highly available production components are distributed across Availability Zone 1 and Availability Zone 2:&#10;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10;          -   ASCS layer hosted by a Windows cluster contains an active VM instance residing in Availability Zone 1 and a standby VM instance residing in Availability Zone 2. &#10;         -   SAP file share layer on Windows cluster contains an one VM node residing in Availability Zone 1 and another VM node residing in Availability Zone 2. &#10;         -   SAP Application Server layer consists of a PAS server VM in Availability Zone 1 and AAS in Availability Zone 2. Clustering is not used in this case since high availability is built-into the PAS and AAS functionality.  &#10;">
            <a:extLst>
              <a:ext uri="{FF2B5EF4-FFF2-40B4-BE49-F238E27FC236}">
                <a16:creationId xmlns:a16="http://schemas.microsoft.com/office/drawing/2014/main" id="{61105C73-D902-4E0D-BB7D-4B1D8AAD337C}"/>
              </a:ext>
            </a:extLst>
          </p:cNvPr>
          <p:cNvPicPr>
            <a:picLocks noChangeAspect="1"/>
          </p:cNvPicPr>
          <p:nvPr/>
        </p:nvPicPr>
        <p:blipFill>
          <a:blip r:embed="rId3"/>
          <a:stretch>
            <a:fillRect/>
          </a:stretch>
        </p:blipFill>
        <p:spPr>
          <a:xfrm>
            <a:off x="1410043" y="1415333"/>
            <a:ext cx="9072900" cy="5153156"/>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58381B-C2E2-4712-9669-42091DC8E2D1}"/>
              </a:ext>
            </a:extLst>
          </p:cNvPr>
          <p:cNvSpPr>
            <a:spLocks noGrp="1"/>
          </p:cNvSpPr>
          <p:nvPr>
            <p:ph type="body" sz="quarter" idx="10"/>
          </p:nvPr>
        </p:nvSpPr>
        <p:spPr>
          <a:xfrm>
            <a:off x="266920" y="1077048"/>
            <a:ext cx="11653523" cy="5693866"/>
          </a:xfrm>
        </p:spPr>
        <p:txBody>
          <a:bodyPr/>
          <a:lstStyle/>
          <a:p>
            <a:pPr marL="514350" indent="-514350">
              <a:buFont typeface="+mj-lt"/>
              <a:buAutoNum type="arabicPeriod"/>
            </a:pPr>
            <a:r>
              <a:rPr lang="en-US" sz="3200" dirty="0">
                <a:solidFill>
                  <a:schemeClr val="tx1"/>
                </a:solidFill>
              </a:rPr>
              <a:t>Key design components : </a:t>
            </a:r>
          </a:p>
          <a:p>
            <a:pPr marL="750896" lvl="1" indent="-514350"/>
            <a:r>
              <a:rPr lang="en-US" sz="2400" dirty="0">
                <a:solidFill>
                  <a:schemeClr val="tx1"/>
                </a:solidFill>
              </a:rPr>
              <a:t>HANA System Replication, Windows/Linux cluster, Windows SOFS or Linux DRBD or Azure NetApp Files, Azure Site Recovery, VNET Hub &amp; Spoke topology </a:t>
            </a:r>
          </a:p>
          <a:p>
            <a:pPr marL="514350" indent="-514350">
              <a:buFont typeface="+mj-lt"/>
              <a:buAutoNum type="arabicPeriod"/>
            </a:pPr>
            <a:r>
              <a:rPr lang="en-US" sz="3200" dirty="0">
                <a:solidFill>
                  <a:schemeClr val="tx1"/>
                </a:solidFill>
              </a:rPr>
              <a:t>Discuss following two HA/DR options and choose one </a:t>
            </a:r>
          </a:p>
          <a:p>
            <a:pPr marL="693746" lvl="1" indent="-457200"/>
            <a:r>
              <a:rPr lang="en-US" sz="2400" dirty="0">
                <a:solidFill>
                  <a:schemeClr val="tx1"/>
                </a:solidFill>
              </a:rPr>
              <a:t>HA in an Availability Set and DR across Regions</a:t>
            </a:r>
          </a:p>
          <a:p>
            <a:pPr marL="905393" lvl="2" indent="-457200"/>
            <a:r>
              <a:rPr lang="en-US" sz="2000" dirty="0">
                <a:solidFill>
                  <a:schemeClr val="tx1"/>
                </a:solidFill>
              </a:rPr>
              <a:t>DR replica can coexist with QA in the second Region</a:t>
            </a:r>
          </a:p>
          <a:p>
            <a:pPr marL="693746" lvl="1" indent="-457200"/>
            <a:r>
              <a:rPr lang="en-US" sz="2400" dirty="0">
                <a:solidFill>
                  <a:schemeClr val="tx1"/>
                </a:solidFill>
              </a:rPr>
              <a:t>HA/DR across Availability Zones</a:t>
            </a:r>
            <a:endParaRPr lang="en-US" sz="1800" dirty="0"/>
          </a:p>
          <a:p>
            <a:pPr marL="514350" indent="-514350">
              <a:buFont typeface="+mj-lt"/>
              <a:buAutoNum type="arabicPeriod"/>
            </a:pPr>
            <a:r>
              <a:rPr lang="en-US" sz="3200" dirty="0"/>
              <a:t>Include network solutions as well</a:t>
            </a:r>
          </a:p>
          <a:p>
            <a:pPr marL="750896" lvl="1" indent="-514350"/>
            <a:r>
              <a:rPr lang="en-US" sz="2400" dirty="0"/>
              <a:t>Add ExpressRoute for end user access and consider geo redundancy </a:t>
            </a:r>
          </a:p>
          <a:p>
            <a:pPr marL="750896" lvl="1" indent="-514350"/>
            <a:r>
              <a:rPr lang="en-US" sz="2400" dirty="0"/>
              <a:t>Add </a:t>
            </a:r>
            <a:r>
              <a:rPr lang="en-US" sz="2400" dirty="0">
                <a:solidFill>
                  <a:schemeClr val="tx1"/>
                </a:solidFill>
              </a:rPr>
              <a:t>Site-to-Site VPN for remote admin &amp; monitoring</a:t>
            </a:r>
            <a:endParaRPr lang="en-US" sz="2400" dirty="0"/>
          </a:p>
          <a:p>
            <a:pPr marL="514350" indent="-514350">
              <a:buFont typeface="+mj-lt"/>
              <a:buAutoNum type="arabicPeriod"/>
            </a:pPr>
            <a:r>
              <a:rPr lang="en-US" sz="3200" dirty="0">
                <a:solidFill>
                  <a:schemeClr val="tx1"/>
                </a:solidFill>
              </a:rPr>
              <a:t>Don’t forget other components : </a:t>
            </a:r>
          </a:p>
          <a:p>
            <a:pPr marL="750896" lvl="1" indent="-514350"/>
            <a:r>
              <a:rPr lang="en-US" sz="2400" dirty="0">
                <a:solidFill>
                  <a:schemeClr val="tx1"/>
                </a:solidFill>
              </a:rPr>
              <a:t>Blob storage for backup retention, jump box, DNS, patching, backup, monitoring, Cloud Witness or SBD Disk</a:t>
            </a:r>
          </a:p>
        </p:txBody>
      </p:sp>
      <p:sp>
        <p:nvSpPr>
          <p:cNvPr id="2" name="Title 1">
            <a:extLst>
              <a:ext uri="{FF2B5EF4-FFF2-40B4-BE49-F238E27FC236}">
                <a16:creationId xmlns:a16="http://schemas.microsoft.com/office/drawing/2014/main" id="{5F568157-8236-472F-A42F-8A4259C24894}"/>
              </a:ext>
            </a:extLst>
          </p:cNvPr>
          <p:cNvSpPr>
            <a:spLocks noGrp="1"/>
          </p:cNvSpPr>
          <p:nvPr>
            <p:ph type="title"/>
          </p:nvPr>
        </p:nvSpPr>
        <p:spPr/>
        <p:txBody>
          <a:bodyPr/>
          <a:lstStyle/>
          <a:p>
            <a:r>
              <a:rPr lang="en-US" dirty="0"/>
              <a:t>Additional Note (Design)</a:t>
            </a:r>
          </a:p>
        </p:txBody>
      </p:sp>
    </p:spTree>
    <p:extLst>
      <p:ext uri="{BB962C8B-B14F-4D97-AF65-F5344CB8AC3E}">
        <p14:creationId xmlns:p14="http://schemas.microsoft.com/office/powerpoint/2010/main" val="1394199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6247B-0E83-40FD-855E-83376931B5FD}"/>
              </a:ext>
            </a:extLst>
          </p:cNvPr>
          <p:cNvSpPr>
            <a:spLocks noGrp="1"/>
          </p:cNvSpPr>
          <p:nvPr>
            <p:ph type="title"/>
          </p:nvPr>
        </p:nvSpPr>
        <p:spPr/>
        <p:txBody>
          <a:bodyPr/>
          <a:lstStyle/>
          <a:p>
            <a:r>
              <a:rPr lang="en-US" dirty="0"/>
              <a:t>Azure Pricing Calculator</a:t>
            </a:r>
          </a:p>
        </p:txBody>
      </p:sp>
      <p:pic>
        <p:nvPicPr>
          <p:cNvPr id="2" name="Picture 1" descr="A screenshot of the Azure Pricing Calculator. ">
            <a:extLst>
              <a:ext uri="{FF2B5EF4-FFF2-40B4-BE49-F238E27FC236}">
                <a16:creationId xmlns:a16="http://schemas.microsoft.com/office/drawing/2014/main" id="{B9F66CD9-61EC-44AD-A303-A90316F1F4AD}"/>
              </a:ext>
            </a:extLst>
          </p:cNvPr>
          <p:cNvPicPr>
            <a:picLocks noChangeAspect="1"/>
          </p:cNvPicPr>
          <p:nvPr/>
        </p:nvPicPr>
        <p:blipFill>
          <a:blip r:embed="rId3"/>
          <a:stretch>
            <a:fillRect/>
          </a:stretch>
        </p:blipFill>
        <p:spPr>
          <a:xfrm>
            <a:off x="1583715" y="1226316"/>
            <a:ext cx="8162925" cy="5277354"/>
          </a:xfrm>
          <a:prstGeom prst="rect">
            <a:avLst/>
          </a:prstGeom>
        </p:spPr>
      </p:pic>
    </p:spTree>
    <p:extLst>
      <p:ext uri="{BB962C8B-B14F-4D97-AF65-F5344CB8AC3E}">
        <p14:creationId xmlns:p14="http://schemas.microsoft.com/office/powerpoint/2010/main" val="3554493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Additional Note (Pricing)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4431983"/>
          </a:xfrm>
        </p:spPr>
        <p:txBody>
          <a:bodyPr/>
          <a:lstStyle/>
          <a:p>
            <a:pPr marL="742950" indent="-742950">
              <a:buFont typeface="+mj-lt"/>
              <a:buAutoNum type="arabicPeriod"/>
            </a:pPr>
            <a:r>
              <a:rPr lang="en-US" sz="3600" dirty="0"/>
              <a:t>Use Reserved VM Instances option if it helps save costs</a:t>
            </a:r>
          </a:p>
          <a:p>
            <a:pPr marL="742950" indent="-742950">
              <a:buFont typeface="+mj-lt"/>
              <a:buAutoNum type="arabicPeriod"/>
            </a:pPr>
            <a:r>
              <a:rPr lang="en-US" sz="3600" dirty="0"/>
              <a:t>Consider best OS licensing option(s)</a:t>
            </a:r>
          </a:p>
          <a:p>
            <a:pPr marL="979496" lvl="1" indent="-742950"/>
            <a:r>
              <a:rPr lang="en-US" sz="2800" dirty="0"/>
              <a:t>Common NOT to include Windows license costs because of AHUB</a:t>
            </a:r>
          </a:p>
          <a:p>
            <a:pPr marL="979496" lvl="1" indent="-742950"/>
            <a:r>
              <a:rPr lang="en-US" sz="2800" dirty="0"/>
              <a:t>Can include Linux OS subscription costs from Azure marketplace</a:t>
            </a:r>
          </a:p>
          <a:p>
            <a:pPr marL="742950" indent="-742950">
              <a:buFont typeface="+mj-lt"/>
              <a:buAutoNum type="arabicPeriod"/>
            </a:pPr>
            <a:r>
              <a:rPr lang="en-US" sz="3600" dirty="0"/>
              <a:t>Create assumptions for ExpressRoute bandwidth</a:t>
            </a:r>
          </a:p>
          <a:p>
            <a:pPr marL="742950" indent="-742950">
              <a:buFont typeface="+mj-lt"/>
              <a:buAutoNum type="arabicPeriod"/>
            </a:pPr>
            <a:r>
              <a:rPr lang="en-US" sz="3600" dirty="0"/>
              <a:t>Make sure to include a minimum amount of Azure support</a:t>
            </a:r>
          </a:p>
          <a:p>
            <a:pPr marL="979496" lvl="1" indent="-742950"/>
            <a:r>
              <a:rPr lang="en-US" sz="2800" dirty="0"/>
              <a:t>e.g. Azure Professional Direct</a:t>
            </a:r>
          </a:p>
        </p:txBody>
      </p:sp>
    </p:spTree>
    <p:extLst>
      <p:ext uri="{BB962C8B-B14F-4D97-AF65-F5344CB8AC3E}">
        <p14:creationId xmlns:p14="http://schemas.microsoft.com/office/powerpoint/2010/main" val="3555699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Autofit/>
          </a:bodyPr>
          <a:lstStyle/>
          <a:p>
            <a:pPr marL="514350" lvl="0" indent="-514350">
              <a:buFont typeface="+mj-lt"/>
              <a:buAutoNum type="arabicPeriod"/>
            </a:pPr>
            <a:r>
              <a:rPr lang="en-US" sz="2800" dirty="0"/>
              <a:t>Is the proposed solution fully certified by SAP ? </a:t>
            </a:r>
          </a:p>
          <a:p>
            <a:pPr marL="514350" lvl="0" indent="-514350">
              <a:buFont typeface="+mj-lt"/>
              <a:buAutoNum type="arabicPeriod"/>
            </a:pPr>
            <a:r>
              <a:rPr lang="en-US" sz="2800" dirty="0"/>
              <a:t>Does the proposal meet Contoso business continuity requirements? What if there’s outage on VM or storage? How can we restore from backup? How can we failover the landscape in case of an outage?</a:t>
            </a:r>
          </a:p>
          <a:p>
            <a:pPr marL="514350" lvl="0" indent="-514350">
              <a:buFont typeface="+mj-lt"/>
              <a:buAutoNum type="arabicPeriod"/>
            </a:pPr>
            <a:r>
              <a:rPr lang="en-US" sz="2800" dirty="0"/>
              <a:t>There’re legacy systems on-prem that need to interact with S/4HANA in cloud. How can we minimize performance impact in cross-premises scenarios?   </a:t>
            </a:r>
          </a:p>
          <a:p>
            <a:pPr marL="514350" lvl="0" indent="-514350">
              <a:buFont typeface="+mj-lt"/>
              <a:buAutoNum type="arabicPeriod"/>
            </a:pPr>
            <a:r>
              <a:rPr lang="en-US" sz="2800" dirty="0"/>
              <a:t>Can we change the size of the environment if sizing requirements change in future?</a:t>
            </a:r>
          </a:p>
          <a:p>
            <a:pPr marL="514350" lvl="0" indent="-514350">
              <a:buFont typeface="+mj-lt"/>
              <a:buAutoNum type="arabicPeriod"/>
            </a:pPr>
            <a:r>
              <a:rPr lang="en-US" sz="2800" dirty="0"/>
              <a:t>Is there anything not included in the results of Azure Pricing Calculator? </a:t>
            </a:r>
          </a:p>
          <a:p>
            <a:pPr marL="514350" lvl="0" indent="-514350">
              <a:buFont typeface="+mj-lt"/>
              <a:buAutoNum type="arabicPeriod"/>
            </a:pPr>
            <a:r>
              <a:rPr lang="en-US" sz="2800" dirty="0">
                <a:solidFill>
                  <a:schemeClr val="tx1"/>
                </a:solidFill>
                <a:cs typeface="Segoe UI Semilight" panose="020B0402040204020203" pitchFamily="34" charset="0"/>
              </a:rPr>
              <a:t>CFO is asking for cost saving even further. What can we do to optimize the cost? What are our options?</a:t>
            </a:r>
            <a:endParaRPr lang="en-US" sz="1200" dirty="0">
              <a:solidFill>
                <a:schemeClr val="tx1"/>
              </a:solidFill>
            </a:endParaRPr>
          </a:p>
        </p:txBody>
      </p:sp>
    </p:spTree>
    <p:extLst>
      <p:ext uri="{BB962C8B-B14F-4D97-AF65-F5344CB8AC3E}">
        <p14:creationId xmlns:p14="http://schemas.microsoft.com/office/powerpoint/2010/main" val="112130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18185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t>Abstract :</a:t>
            </a:r>
          </a:p>
          <a:p>
            <a:r>
              <a:rPr lang="en-US" sz="2000" dirty="0"/>
              <a:t>In this workshop, you will look at what is involved in deploying SAP HANA on Azure with the goals of designing for in-memory database performance, business continuity and flexibility as well as fully optimized total cost of ownership. At the end of this workshop, you will be able to better design, price and present SAP HANA on Azure solutions to your customers. </a:t>
            </a:r>
          </a:p>
          <a:p>
            <a:endParaRPr lang="en-US" sz="2000" dirty="0"/>
          </a:p>
          <a:p>
            <a:pPr>
              <a:lnSpc>
                <a:spcPct val="90000"/>
              </a:lnSpc>
              <a:spcAft>
                <a:spcPts val="600"/>
              </a:spcAft>
            </a:pPr>
            <a:r>
              <a:rPr lang="en-US" sz="2000" dirty="0"/>
              <a:t>Learning objectives :</a:t>
            </a:r>
          </a:p>
          <a:p>
            <a:pPr marL="342900" indent="-342900">
              <a:lnSpc>
                <a:spcPct val="90000"/>
              </a:lnSpc>
              <a:spcAft>
                <a:spcPts val="600"/>
              </a:spcAft>
              <a:buFont typeface="Arial" panose="020B0604020202020204" pitchFamily="34" charset="0"/>
              <a:buChar char="•"/>
            </a:pPr>
            <a:r>
              <a:rPr lang="en-US" sz="2000" dirty="0"/>
              <a:t>Design SAP HANA workloads on Azure in alignment with SAP HANA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t>Run Azure Pricing Calculator to price the SAP HANA landscape. </a:t>
            </a:r>
          </a:p>
          <a:p>
            <a:pPr marL="342900" indent="-342900">
              <a:lnSpc>
                <a:spcPct val="90000"/>
              </a:lnSpc>
              <a:spcAft>
                <a:spcPts val="600"/>
              </a:spcAft>
              <a:buFont typeface="Arial" panose="020B0604020202020204" pitchFamily="34" charset="0"/>
              <a:buChar char="•"/>
            </a:pPr>
            <a:r>
              <a:rPr lang="en-US" sz="2000" dirty="0"/>
              <a:t>Present the solution to business/technical decision makers and handle Q&amp;A with customer. </a:t>
            </a:r>
            <a:br>
              <a:rPr lang="en-US" sz="2000" dirty="0"/>
            </a:br>
            <a:endParaRPr lang="en-US" sz="2000" dirty="0"/>
          </a:p>
          <a:p>
            <a:pPr>
              <a:lnSpc>
                <a:spcPct val="90000"/>
              </a:lnSpc>
              <a:spcAft>
                <a:spcPts val="600"/>
              </a:spcAft>
            </a:pPr>
            <a:r>
              <a:rPr lang="en-US" sz="2000" dirty="0"/>
              <a:t>Prerequisite : </a:t>
            </a:r>
          </a:p>
          <a:p>
            <a:pPr marL="342900" indent="-342900">
              <a:lnSpc>
                <a:spcPct val="90000"/>
              </a:lnSpc>
              <a:spcAft>
                <a:spcPts val="600"/>
              </a:spcAft>
              <a:buFont typeface="Arial" panose="020B0604020202020204" pitchFamily="34" charset="0"/>
              <a:buChar char="•"/>
            </a:pPr>
            <a:r>
              <a:rPr lang="en-US" sz="2000" dirty="0"/>
              <a:t>R-AIT344 : Architecture deep dive for SAP deployments</a:t>
            </a:r>
          </a:p>
          <a:p>
            <a:pPr marL="342900" indent="-342900">
              <a:lnSpc>
                <a:spcPct val="90000"/>
              </a:lnSpc>
              <a:spcAft>
                <a:spcPts val="600"/>
              </a:spcAft>
              <a:buFont typeface="Arial" panose="020B0604020202020204" pitchFamily="34" charset="0"/>
              <a:buChar char="•"/>
            </a:pPr>
            <a:r>
              <a:rPr lang="en-US" sz="2000" dirty="0"/>
              <a:t>R-AIT333 : SAP Migration Practitioner Panel </a:t>
            </a:r>
          </a:p>
          <a:p>
            <a:pPr marL="342900" indent="-342900">
              <a:lnSpc>
                <a:spcPct val="90000"/>
              </a:lnSpc>
              <a:spcAft>
                <a:spcPts val="600"/>
              </a:spcAft>
              <a:buFont typeface="Arial" panose="020B0604020202020204" pitchFamily="34" charset="0"/>
              <a:buChar char="•"/>
            </a:pPr>
            <a:r>
              <a:rPr lang="en-US" sz="2000" dirty="0"/>
              <a:t>Understanding of </a:t>
            </a:r>
            <a:r>
              <a:rPr lang="en-US" sz="2000" dirty="0">
                <a:hlinkClick r:id="rId3"/>
              </a:rPr>
              <a:t>SAP on Azure Webinar Training</a:t>
            </a:r>
            <a:r>
              <a:rPr lang="en-US" sz="2000" dirty="0"/>
              <a:t> and </a:t>
            </a:r>
            <a:r>
              <a:rPr lang="en-US" sz="2000" dirty="0">
                <a:hlinkClick r:id="rId4"/>
              </a:rPr>
              <a:t>S/4HANA on Azure reference architecture </a:t>
            </a:r>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24409" y="1189175"/>
            <a:ext cx="11798354" cy="5552587"/>
          </a:xfrm>
        </p:spPr>
        <p:txBody>
          <a:bodyPr>
            <a:noAutofit/>
          </a:bodyPr>
          <a:lstStyle/>
          <a:p>
            <a:pPr marL="336145" lvl="1" indent="0">
              <a:buNone/>
            </a:pPr>
            <a:r>
              <a:rPr lang="en-US" sz="2800" dirty="0">
                <a:solidFill>
                  <a:schemeClr val="tx1"/>
                </a:solidFill>
              </a:rPr>
              <a:t>Business Development Manager (BDM) or Application Sponsor (CFO)</a:t>
            </a:r>
          </a:p>
          <a:p>
            <a:pPr lvl="2"/>
            <a:r>
              <a:rPr lang="en-US" sz="2000" dirty="0">
                <a:solidFill>
                  <a:schemeClr val="tx1"/>
                </a:solidFill>
              </a:rPr>
              <a:t>Funds projects &amp; apps</a:t>
            </a:r>
          </a:p>
          <a:p>
            <a:pPr lvl="2"/>
            <a:r>
              <a:rPr lang="en-US" sz="2000" dirty="0">
                <a:solidFill>
                  <a:schemeClr val="tx1"/>
                </a:solidFill>
              </a:rPr>
              <a:t>Most interested in public cloud</a:t>
            </a:r>
          </a:p>
          <a:p>
            <a:pPr marL="560241" lvl="2" indent="0">
              <a:buNone/>
            </a:pPr>
            <a:endParaRPr lang="en-US" sz="2000" dirty="0">
              <a:solidFill>
                <a:schemeClr val="tx1"/>
              </a:solidFill>
            </a:endParaRPr>
          </a:p>
          <a:p>
            <a:pPr marL="336145" lvl="1" indent="0">
              <a:buNone/>
            </a:pPr>
            <a:r>
              <a:rPr lang="en-US" sz="2800" dirty="0">
                <a:solidFill>
                  <a:schemeClr val="tx1"/>
                </a:solidFill>
              </a:rPr>
              <a:t>Business Unit IT / Developers (Director of SAP Business Analysts, Director of SAP Operations)</a:t>
            </a:r>
          </a:p>
          <a:p>
            <a:pPr lvl="2"/>
            <a:r>
              <a:rPr lang="en-US" sz="2000" dirty="0">
                <a:solidFill>
                  <a:schemeClr val="tx1"/>
                </a:solidFill>
              </a:rPr>
              <a:t>Reports to BDM and is responsible for coding and testing apps</a:t>
            </a:r>
          </a:p>
          <a:p>
            <a:pPr lvl="2"/>
            <a:r>
              <a:rPr lang="en-US" sz="2000" dirty="0">
                <a:solidFill>
                  <a:schemeClr val="tx1"/>
                </a:solidFill>
              </a:rPr>
              <a:t>Big influencer of public cloud strategy</a:t>
            </a:r>
          </a:p>
          <a:p>
            <a:pPr marL="560241" lvl="2" indent="0">
              <a:buNone/>
            </a:pPr>
            <a:endParaRPr lang="en-US" sz="2000" dirty="0">
              <a:solidFill>
                <a:schemeClr val="tx1"/>
              </a:solidFill>
            </a:endParaRPr>
          </a:p>
          <a:p>
            <a:pPr marL="336145" lvl="1" indent="0">
              <a:buNone/>
            </a:pPr>
            <a:r>
              <a:rPr lang="en-US" sz="2800" dirty="0">
                <a:solidFill>
                  <a:schemeClr val="tx1"/>
                </a:solidFill>
              </a:rPr>
              <a:t>Central IT (VP of IT Operations)</a:t>
            </a:r>
          </a:p>
          <a:p>
            <a:pPr lvl="2"/>
            <a:r>
              <a:rPr lang="en-US" sz="2000" dirty="0">
                <a:solidFill>
                  <a:schemeClr val="tx1"/>
                </a:solidFill>
              </a:rPr>
              <a:t>Reports into CIO and responsible for operating datacenter</a:t>
            </a:r>
          </a:p>
          <a:p>
            <a:pPr lvl="2"/>
            <a:r>
              <a:rPr lang="en-US" sz="2000" dirty="0">
                <a:solidFill>
                  <a:schemeClr val="tx1"/>
                </a:solidFill>
              </a:rPr>
              <a:t>Concerned about shadow IT created issues: security/compliance, server sprawl, and lack of control</a:t>
            </a:r>
          </a:p>
          <a:p>
            <a:pPr marL="336145" lvl="1" indent="0">
              <a:buNone/>
            </a:pPr>
            <a:endParaRPr lang="en-US" sz="2800" dirty="0">
              <a:solidFill>
                <a:schemeClr val="tx1"/>
              </a:solidFill>
              <a:latin typeface="+mj-lt"/>
            </a:endParaRPr>
          </a:p>
          <a:p>
            <a:pPr marL="336145" lvl="1" indent="0">
              <a:buNone/>
            </a:pPr>
            <a:endParaRPr lang="en-US" sz="1200" dirty="0">
              <a:solidFill>
                <a:schemeClr val="tx1"/>
              </a:solidFill>
              <a:latin typeface="+mj-lt"/>
            </a:endParaRPr>
          </a:p>
          <a:p>
            <a:pPr marL="0" indent="0">
              <a:spcAft>
                <a:spcPts val="882"/>
              </a:spcAft>
              <a:buNone/>
            </a:pPr>
            <a:endParaRPr lang="en-US" sz="4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8" y="1504294"/>
            <a:ext cx="11526077"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in Availability Set and DR across Regions</a:t>
            </a:r>
          </a:p>
          <a:p>
            <a:pPr marL="285750" indent="-285750">
              <a:buFont typeface="Arial" panose="020B0604020202020204" pitchFamily="34" charset="0"/>
              <a:buChar char="•"/>
            </a:pPr>
            <a:r>
              <a:rPr lang="en-US" sz="3600" dirty="0">
                <a:latin typeface="+mj-lt"/>
              </a:rPr>
              <a:t>Azure VMs - HA and DR across Availability Zones</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F933F4-64D2-499C-AEEF-162E7E5E4839}"/>
              </a:ext>
            </a:extLst>
          </p:cNvPr>
          <p:cNvSpPr>
            <a:spLocks noGrp="1"/>
          </p:cNvSpPr>
          <p:nvPr>
            <p:ph type="title"/>
          </p:nvPr>
        </p:nvSpPr>
        <p:spPr/>
        <p:txBody>
          <a:bodyPr/>
          <a:lstStyle/>
          <a:p>
            <a:r>
              <a:rPr lang="en-US" sz="3600" dirty="0"/>
              <a:t>S/4HANA (1) : HA in Availability Set and DR across Regions</a:t>
            </a:r>
            <a:br>
              <a:rPr lang="en-US" sz="3600" dirty="0"/>
            </a:br>
            <a:endParaRPr lang="en-US" sz="3600" dirty="0"/>
          </a:p>
        </p:txBody>
      </p:sp>
      <p:pic>
        <p:nvPicPr>
          <p:cNvPr id="2" name="Picture 1"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1D3C8890-74CB-4D5F-AE6F-D015C5CDD935}"/>
              </a:ext>
            </a:extLst>
          </p:cNvPr>
          <p:cNvPicPr>
            <a:picLocks noChangeAspect="1"/>
          </p:cNvPicPr>
          <p:nvPr/>
        </p:nvPicPr>
        <p:blipFill>
          <a:blip r:embed="rId3"/>
          <a:stretch>
            <a:fillRect/>
          </a:stretch>
        </p:blipFill>
        <p:spPr>
          <a:xfrm>
            <a:off x="467032" y="1027784"/>
            <a:ext cx="10963316" cy="5735989"/>
          </a:xfrm>
          <a:prstGeom prst="rect">
            <a:avLst/>
          </a:prstGeom>
        </p:spPr>
      </p:pic>
    </p:spTree>
    <p:extLst>
      <p:ext uri="{BB962C8B-B14F-4D97-AF65-F5344CB8AC3E}">
        <p14:creationId xmlns:p14="http://schemas.microsoft.com/office/powerpoint/2010/main" val="17648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7A8E6-560D-43F8-9480-F289C0E5C5A0}"/>
              </a:ext>
            </a:extLst>
          </p:cNvPr>
          <p:cNvSpPr>
            <a:spLocks noGrp="1"/>
          </p:cNvSpPr>
          <p:nvPr>
            <p:ph type="title"/>
          </p:nvPr>
        </p:nvSpPr>
        <p:spPr>
          <a:xfrm>
            <a:off x="268080" y="153033"/>
            <a:ext cx="11655840" cy="899665"/>
          </a:xfrm>
        </p:spPr>
        <p:txBody>
          <a:bodyPr/>
          <a:lstStyle/>
          <a:p>
            <a:r>
              <a:rPr lang="en-US" sz="3600" dirty="0"/>
              <a:t>S/4HANA (1) : HA in Availability Set and DR with Availability Zones</a:t>
            </a:r>
            <a:br>
              <a:rPr lang="en-US" sz="3600" dirty="0"/>
            </a:br>
            <a:endParaRPr lang="en-US" sz="3600" dirty="0"/>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C1BB420E-4A56-4320-81EF-38725110E808}"/>
              </a:ext>
            </a:extLst>
          </p:cNvPr>
          <p:cNvPicPr>
            <a:picLocks noChangeAspect="1"/>
          </p:cNvPicPr>
          <p:nvPr/>
        </p:nvPicPr>
        <p:blipFill>
          <a:blip r:embed="rId3"/>
          <a:stretch>
            <a:fillRect/>
          </a:stretch>
        </p:blipFill>
        <p:spPr>
          <a:xfrm>
            <a:off x="439646" y="1052698"/>
            <a:ext cx="10516301" cy="5533800"/>
          </a:xfrm>
          <a:prstGeom prst="rect">
            <a:avLst/>
          </a:prstGeom>
        </p:spPr>
      </p:pic>
    </p:spTree>
    <p:extLst>
      <p:ext uri="{BB962C8B-B14F-4D97-AF65-F5344CB8AC3E}">
        <p14:creationId xmlns:p14="http://schemas.microsoft.com/office/powerpoint/2010/main" val="3064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latin typeface="Segoe UI Light" panose="020B0502040204020203" pitchFamily="34" charset="0"/>
                <a:cs typeface="Segoe UI Light" panose="020B0502040204020203" pitchFamily="34" charset="0"/>
              </a:rPr>
              <a:t>Baseline Knowledge for SAP as a Service on Azure</a:t>
            </a:r>
          </a:p>
        </p:txBody>
      </p:sp>
      <p:pic>
        <p:nvPicPr>
          <p:cNvPr id="2" name="Picture 1" descr="A table that identifies the suggested baseline Azure knowledge for SAP on Azure.">
            <a:extLst>
              <a:ext uri="{FF2B5EF4-FFF2-40B4-BE49-F238E27FC236}">
                <a16:creationId xmlns:a16="http://schemas.microsoft.com/office/drawing/2014/main" id="{43B95657-72E7-4994-BED1-AF504E5C89CC}"/>
              </a:ext>
            </a:extLst>
          </p:cNvPr>
          <p:cNvPicPr>
            <a:picLocks noChangeAspect="1"/>
          </p:cNvPicPr>
          <p:nvPr/>
        </p:nvPicPr>
        <p:blipFill>
          <a:blip r:embed="rId3"/>
          <a:stretch>
            <a:fillRect/>
          </a:stretch>
        </p:blipFill>
        <p:spPr>
          <a:xfrm>
            <a:off x="587732" y="921183"/>
            <a:ext cx="10596206" cy="5707616"/>
          </a:xfrm>
          <a:prstGeom prst="rect">
            <a:avLst/>
          </a:prstGeom>
        </p:spPr>
      </p:pic>
    </p:spTree>
    <p:extLst>
      <p:ext uri="{BB962C8B-B14F-4D97-AF65-F5344CB8AC3E}">
        <p14:creationId xmlns:p14="http://schemas.microsoft.com/office/powerpoint/2010/main" val="351363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6" y="1613648"/>
            <a:ext cx="10919468" cy="4406526"/>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2DE86-D9F9-424C-BA6C-1E3B012498D8}"/>
              </a:ext>
            </a:extLst>
          </p:cNvPr>
          <p:cNvSpPr>
            <a:spLocks noGrp="1"/>
          </p:cNvSpPr>
          <p:nvPr>
            <p:ph type="title"/>
          </p:nvPr>
        </p:nvSpPr>
        <p:spPr>
          <a:xfrm>
            <a:off x="586740" y="132545"/>
            <a:ext cx="11018520" cy="553998"/>
          </a:xfrm>
        </p:spPr>
        <p:txBody>
          <a:bodyPr/>
          <a:lstStyle/>
          <a:p>
            <a:r>
              <a:rPr lang="en-US" dirty="0"/>
              <a:t>S/4HANA on Azure : T-Shirt Pricing </a:t>
            </a:r>
          </a:p>
        </p:txBody>
      </p:sp>
      <p:graphicFrame>
        <p:nvGraphicFramePr>
          <p:cNvPr id="4" name="Table 3">
            <a:extLst>
              <a:ext uri="{FF2B5EF4-FFF2-40B4-BE49-F238E27FC236}">
                <a16:creationId xmlns:a16="http://schemas.microsoft.com/office/drawing/2014/main" id="{99ED5ED5-6461-4CCF-9DAC-ADE948D4C218}"/>
              </a:ext>
            </a:extLst>
          </p:cNvPr>
          <p:cNvGraphicFramePr>
            <a:graphicFrameLocks noGrp="1"/>
          </p:cNvGraphicFramePr>
          <p:nvPr>
            <p:extLst>
              <p:ext uri="{D42A27DB-BD31-4B8C-83A1-F6EECF244321}">
                <p14:modId xmlns:p14="http://schemas.microsoft.com/office/powerpoint/2010/main" val="2384921146"/>
              </p:ext>
            </p:extLst>
          </p:nvPr>
        </p:nvGraphicFramePr>
        <p:xfrm>
          <a:off x="701495" y="938784"/>
          <a:ext cx="10265729" cy="5919216"/>
        </p:xfrm>
        <a:graphic>
          <a:graphicData uri="http://schemas.openxmlformats.org/drawingml/2006/table">
            <a:tbl>
              <a:tblPr firstRow="1" bandRow="1">
                <a:tableStyleId>{5940675A-B579-460E-94D1-54222C63F5DA}</a:tableStyleId>
              </a:tblPr>
              <a:tblGrid>
                <a:gridCol w="573713">
                  <a:extLst>
                    <a:ext uri="{9D8B030D-6E8A-4147-A177-3AD203B41FA5}">
                      <a16:colId xmlns:a16="http://schemas.microsoft.com/office/drawing/2014/main" val="3350055152"/>
                    </a:ext>
                  </a:extLst>
                </a:gridCol>
                <a:gridCol w="2435301">
                  <a:extLst>
                    <a:ext uri="{9D8B030D-6E8A-4147-A177-3AD203B41FA5}">
                      <a16:colId xmlns:a16="http://schemas.microsoft.com/office/drawing/2014/main" val="3867335378"/>
                    </a:ext>
                  </a:extLst>
                </a:gridCol>
                <a:gridCol w="2849526">
                  <a:extLst>
                    <a:ext uri="{9D8B030D-6E8A-4147-A177-3AD203B41FA5}">
                      <a16:colId xmlns:a16="http://schemas.microsoft.com/office/drawing/2014/main" val="130600313"/>
                    </a:ext>
                  </a:extLst>
                </a:gridCol>
                <a:gridCol w="3026625">
                  <a:extLst>
                    <a:ext uri="{9D8B030D-6E8A-4147-A177-3AD203B41FA5}">
                      <a16:colId xmlns:a16="http://schemas.microsoft.com/office/drawing/2014/main" val="1974939512"/>
                    </a:ext>
                  </a:extLst>
                </a:gridCol>
                <a:gridCol w="1380564">
                  <a:extLst>
                    <a:ext uri="{9D8B030D-6E8A-4147-A177-3AD203B41FA5}">
                      <a16:colId xmlns:a16="http://schemas.microsoft.com/office/drawing/2014/main" val="4178656205"/>
                    </a:ext>
                  </a:extLst>
                </a:gridCol>
              </a:tblGrid>
              <a:tr h="308464">
                <a:tc>
                  <a:txBody>
                    <a:bodyPr/>
                    <a:lstStyle/>
                    <a:p>
                      <a:pPr algn="ctr"/>
                      <a:r>
                        <a:rPr lang="en-US" sz="1600" b="1"/>
                        <a:t>#</a:t>
                      </a:r>
                      <a:endParaRPr lang="en-US" sz="1600" b="1" dirty="0">
                        <a:latin typeface="+mn-lt"/>
                      </a:endParaRPr>
                    </a:p>
                  </a:txBody>
                  <a:tcPr marL="0" marR="0" marT="27432" marB="27432" anchor="ctr"/>
                </a:tc>
                <a:tc>
                  <a:txBody>
                    <a:bodyPr/>
                    <a:lstStyle/>
                    <a:p>
                      <a:pPr algn="ctr"/>
                      <a:r>
                        <a:rPr lang="en-US" sz="1600" b="1"/>
                        <a:t>S/4HANA DB Size </a:t>
                      </a:r>
                      <a:endParaRPr lang="en-US" sz="1600" b="1" dirty="0">
                        <a:latin typeface="+mn-lt"/>
                      </a:endParaRPr>
                    </a:p>
                  </a:txBody>
                  <a:tcPr marL="0" marR="0" marT="27432" marB="27432" anchor="ctr"/>
                </a:tc>
                <a:tc>
                  <a:txBody>
                    <a:bodyPr/>
                    <a:lstStyle/>
                    <a:p>
                      <a:pPr algn="ctr"/>
                      <a:r>
                        <a:rPr lang="en-US" sz="1600" b="1"/>
                        <a:t>Cost Conscious or HA/DR</a:t>
                      </a:r>
                      <a:endParaRPr lang="en-US" sz="1600" b="1" dirty="0">
                        <a:latin typeface="+mn-lt"/>
                      </a:endParaRPr>
                    </a:p>
                  </a:txBody>
                  <a:tcPr marL="0" marR="0" marT="27432" marB="27432" anchor="ctr"/>
                </a:tc>
                <a:tc>
                  <a:txBody>
                    <a:bodyPr/>
                    <a:lstStyle/>
                    <a:p>
                      <a:pPr algn="ctr"/>
                      <a:r>
                        <a:rPr lang="en-US" sz="1600" b="1"/>
                        <a:t>Estimated monthly Azure cost (USD)</a:t>
                      </a:r>
                      <a:endParaRPr lang="en-US" sz="1600" b="1" dirty="0">
                        <a:latin typeface="+mn-lt"/>
                      </a:endParaRPr>
                    </a:p>
                  </a:txBody>
                  <a:tcPr marL="0" marR="0" marT="27432" marB="27432" anchor="ctr"/>
                </a:tc>
                <a:tc>
                  <a:txBody>
                    <a:bodyPr/>
                    <a:lstStyle/>
                    <a:p>
                      <a:pPr algn="ctr"/>
                      <a:r>
                        <a:rPr lang="en-US" sz="1600" b="1"/>
                        <a:t>Link to BOM </a:t>
                      </a:r>
                      <a:endParaRPr lang="en-US" sz="1600" b="1" dirty="0">
                        <a:latin typeface="+mn-lt"/>
                      </a:endParaRPr>
                    </a:p>
                  </a:txBody>
                  <a:tcPr marL="0" marR="0" marT="27432" marB="27432" anchor="ctr"/>
                </a:tc>
                <a:extLst>
                  <a:ext uri="{0D108BD9-81ED-4DB2-BD59-A6C34878D82A}">
                    <a16:rowId xmlns:a16="http://schemas.microsoft.com/office/drawing/2014/main" val="2457223132"/>
                  </a:ext>
                </a:extLst>
              </a:tr>
              <a:tr h="171802">
                <a:tc>
                  <a:txBody>
                    <a:bodyPr/>
                    <a:lstStyle/>
                    <a:p>
                      <a:pPr algn="ctr"/>
                      <a:r>
                        <a:rPr lang="en-US" sz="1600" b="1"/>
                        <a:t>1</a:t>
                      </a:r>
                      <a:endParaRPr lang="en-US" sz="1600" b="1" dirty="0">
                        <a:latin typeface="+mn-lt"/>
                      </a:endParaRPr>
                    </a:p>
                  </a:txBody>
                  <a:tcPr marL="0" marR="0" marT="27432" marB="27432" anchor="ctr"/>
                </a:tc>
                <a:tc>
                  <a:txBody>
                    <a:bodyPr/>
                    <a:lstStyle/>
                    <a:p>
                      <a:pPr algn="ctr"/>
                      <a:r>
                        <a:rPr lang="en-US" sz="1600" b="1"/>
                        <a:t>192GB</a:t>
                      </a:r>
                      <a:endParaRPr lang="en-US" sz="1600" b="1" dirty="0">
                        <a:latin typeface="+mn-lt"/>
                      </a:endParaRPr>
                    </a:p>
                  </a:txBody>
                  <a:tcPr marL="0" marR="0" marT="27432" marB="27432" anchor="ctr"/>
                </a:tc>
                <a:tc>
                  <a:txBody>
                    <a:bodyPr/>
                    <a:lstStyle/>
                    <a:p>
                      <a:pPr algn="ctr"/>
                      <a:r>
                        <a:rPr lang="en-US" sz="1600" b="1"/>
                        <a:t>Cost Conscious </a:t>
                      </a:r>
                      <a:endParaRPr lang="en-US" sz="1600" b="1" dirty="0">
                        <a:latin typeface="+mn-lt"/>
                      </a:endParaRPr>
                    </a:p>
                  </a:txBody>
                  <a:tcPr marL="0" marR="0" marT="27432" marB="27432" anchor="ctr"/>
                </a:tc>
                <a:tc>
                  <a:txBody>
                    <a:bodyPr/>
                    <a:lstStyle/>
                    <a:p>
                      <a:pPr algn="ctr"/>
                      <a:r>
                        <a:rPr lang="en-US" sz="1600" b="1"/>
                        <a:t>$5,568.48</a:t>
                      </a:r>
                      <a:endParaRPr lang="en-US" sz="1600" b="1" dirty="0">
                        <a:latin typeface="+mn-lt"/>
                      </a:endParaRPr>
                    </a:p>
                  </a:txBody>
                  <a:tcPr marL="0" marR="0" marT="27432" marB="27432" anchor="ctr"/>
                </a:tc>
                <a:tc>
                  <a:txBody>
                    <a:bodyPr/>
                    <a:lstStyle/>
                    <a:p>
                      <a:pPr algn="ctr"/>
                      <a:r>
                        <a:rPr lang="en-US" sz="1600" b="1">
                          <a:hlinkClick r:id="rId3">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481839990"/>
                  </a:ext>
                </a:extLst>
              </a:tr>
              <a:tr h="171802">
                <a:tc>
                  <a:txBody>
                    <a:bodyPr/>
                    <a:lstStyle/>
                    <a:p>
                      <a:pPr algn="ctr"/>
                      <a:r>
                        <a:rPr lang="en-US" sz="1600" b="1"/>
                        <a:t>2</a:t>
                      </a:r>
                      <a:endParaRPr lang="en-US" sz="1600" b="1" dirty="0">
                        <a:latin typeface="+mn-lt"/>
                      </a:endParaRPr>
                    </a:p>
                  </a:txBody>
                  <a:tcPr marL="0" marR="0" marT="27432" marB="27432" anchor="ctr"/>
                </a:tc>
                <a:tc>
                  <a:txBody>
                    <a:bodyPr/>
                    <a:lstStyle/>
                    <a:p>
                      <a:pPr algn="ctr"/>
                      <a:r>
                        <a:rPr lang="en-US" sz="1600" b="1"/>
                        <a:t>256GB</a:t>
                      </a:r>
                      <a:endParaRPr lang="en-US" sz="1600" b="1" dirty="0">
                        <a:latin typeface="+mn-lt"/>
                      </a:endParaRPr>
                    </a:p>
                  </a:txBody>
                  <a:tcPr marL="0" marR="0" marT="27432" marB="27432" anchor="ctr"/>
                </a:tc>
                <a:tc>
                  <a:txBody>
                    <a:bodyPr/>
                    <a:lstStyle/>
                    <a:p>
                      <a:pPr algn="ctr"/>
                      <a:r>
                        <a:rPr lang="en-US" sz="1600" b="1"/>
                        <a:t>Cost Conscious</a:t>
                      </a:r>
                      <a:endParaRPr lang="en-US" sz="1600" b="1" dirty="0">
                        <a:latin typeface="+mn-lt"/>
                      </a:endParaRPr>
                    </a:p>
                  </a:txBody>
                  <a:tcPr marL="0" marR="0" marT="27432" marB="27432" anchor="ctr"/>
                </a:tc>
                <a:tc>
                  <a:txBody>
                    <a:bodyPr/>
                    <a:lstStyle/>
                    <a:p>
                      <a:pPr algn="ctr"/>
                      <a:r>
                        <a:rPr lang="en-US" sz="1600" b="1" kern="1200">
                          <a:effectLst/>
                        </a:rPr>
                        <a:t>$5,746.62</a:t>
                      </a:r>
                      <a:endParaRPr lang="en-US" sz="1600" b="1" dirty="0">
                        <a:latin typeface="+mn-lt"/>
                      </a:endParaRPr>
                    </a:p>
                  </a:txBody>
                  <a:tcPr marL="0" marR="0" marT="27432" marB="27432" anchor="ctr"/>
                </a:tc>
                <a:tc>
                  <a:txBody>
                    <a:bodyPr/>
                    <a:lstStyle/>
                    <a:p>
                      <a:pPr algn="ctr"/>
                      <a:r>
                        <a:rPr lang="en-US" sz="1600" b="1">
                          <a:hlinkClick r:id="rId4">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4088263927"/>
                  </a:ext>
                </a:extLst>
              </a:tr>
              <a:tr h="171802">
                <a:tc>
                  <a:txBody>
                    <a:bodyPr/>
                    <a:lstStyle/>
                    <a:p>
                      <a:pPr algn="ctr"/>
                      <a:r>
                        <a:rPr lang="en-US" sz="1600" b="1"/>
                        <a:t>3</a:t>
                      </a:r>
                      <a:endParaRPr lang="en-US" sz="1600" b="1" dirty="0">
                        <a:latin typeface="+mn-lt"/>
                      </a:endParaRPr>
                    </a:p>
                  </a:txBody>
                  <a:tcPr marL="0" marR="0" marT="27432" marB="27432" anchor="ctr"/>
                </a:tc>
                <a:tc>
                  <a:txBody>
                    <a:bodyPr/>
                    <a:lstStyle/>
                    <a:p>
                      <a:pPr algn="ctr"/>
                      <a:r>
                        <a:rPr lang="en-US" sz="1600" b="1"/>
                        <a:t>512GB</a:t>
                      </a:r>
                      <a:endParaRPr lang="en-US" sz="1600" b="1" dirty="0">
                        <a:latin typeface="+mn-lt"/>
                      </a:endParaRPr>
                    </a:p>
                  </a:txBody>
                  <a:tcPr marL="0" marR="0" marT="27432" marB="27432" anchor="ctr"/>
                </a:tc>
                <a:tc>
                  <a:txBody>
                    <a:bodyPr/>
                    <a:lstStyle/>
                    <a:p>
                      <a:pPr algn="ctr"/>
                      <a:r>
                        <a:rPr lang="en-US" sz="1600" b="1"/>
                        <a:t>Cost Conscious</a:t>
                      </a:r>
                      <a:endParaRPr lang="en-US" sz="1600" b="1" dirty="0">
                        <a:latin typeface="+mn-lt"/>
                      </a:endParaRPr>
                    </a:p>
                  </a:txBody>
                  <a:tcPr marL="0" marR="0" marT="27432" marB="27432" anchor="ctr"/>
                </a:tc>
                <a:tc>
                  <a:txBody>
                    <a:bodyPr/>
                    <a:lstStyle/>
                    <a:p>
                      <a:pPr algn="ctr"/>
                      <a:r>
                        <a:rPr lang="en-US" sz="1600" b="1" kern="1200">
                          <a:effectLst/>
                        </a:rPr>
                        <a:t>$7,630.41</a:t>
                      </a:r>
                      <a:endParaRPr lang="en-US" sz="1600" b="1" dirty="0">
                        <a:latin typeface="+mn-lt"/>
                      </a:endParaRPr>
                    </a:p>
                  </a:txBody>
                  <a:tcPr marL="0" marR="0" marT="27432" marB="27432" anchor="ctr"/>
                </a:tc>
                <a:tc>
                  <a:txBody>
                    <a:bodyPr/>
                    <a:lstStyle/>
                    <a:p>
                      <a:pPr algn="ctr"/>
                      <a:r>
                        <a:rPr lang="en-US" sz="1600" b="1">
                          <a:hlinkClick r:id="rId5">
                            <a:extLst>
                              <a:ext uri="{A12FA001-AC4F-418D-AE19-62706E023703}">
                                <ahyp:hlinkClr xmlns:ahyp="http://schemas.microsoft.com/office/drawing/2018/hyperlinkcolor" val="tx"/>
                              </a:ext>
                            </a:extLst>
                          </a:hlinkClick>
                        </a:rPr>
                        <a:t>Link</a:t>
                      </a:r>
                      <a:r>
                        <a:rPr lang="en-US" sz="1600" b="1">
                          <a:hlinkClick r:id="rId6">
                            <a:extLst>
                              <a:ext uri="{A12FA001-AC4F-418D-AE19-62706E023703}">
                                <ahyp:hlinkClr xmlns:ahyp="http://schemas.microsoft.com/office/drawing/2018/hyperlinkcolor" val="tx"/>
                              </a:ext>
                            </a:extLst>
                          </a:hlinkClick>
                        </a:rPr>
                        <a:t>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216184798"/>
                  </a:ext>
                </a:extLst>
              </a:tr>
              <a:tr h="171802">
                <a:tc>
                  <a:txBody>
                    <a:bodyPr/>
                    <a:lstStyle/>
                    <a:p>
                      <a:pPr algn="ctr"/>
                      <a:r>
                        <a:rPr lang="en-US" sz="1600" b="1"/>
                        <a:t>4</a:t>
                      </a:r>
                      <a:endParaRPr lang="en-US" sz="1600" b="1" dirty="0">
                        <a:latin typeface="+mn-lt"/>
                      </a:endParaRPr>
                    </a:p>
                  </a:txBody>
                  <a:tcPr marL="0" marR="0" marT="27432" marB="27432" anchor="ctr"/>
                </a:tc>
                <a:tc>
                  <a:txBody>
                    <a:bodyPr/>
                    <a:lstStyle/>
                    <a:p>
                      <a:pPr algn="ctr"/>
                      <a:r>
                        <a:rPr lang="en-US" sz="1600" b="1"/>
                        <a:t>1TB</a:t>
                      </a:r>
                      <a:endParaRPr lang="en-US" sz="1600" b="1" dirty="0">
                        <a:latin typeface="+mn-lt"/>
                      </a:endParaRPr>
                    </a:p>
                  </a:txBody>
                  <a:tcPr marL="0" marR="0" marT="27432" marB="27432" anchor="ctr"/>
                </a:tc>
                <a:tc>
                  <a:txBody>
                    <a:bodyPr/>
                    <a:lstStyle/>
                    <a:p>
                      <a:pPr algn="ctr"/>
                      <a:r>
                        <a:rPr lang="en-US" sz="1600" b="1"/>
                        <a:t>Cost Conscious</a:t>
                      </a:r>
                      <a:endParaRPr lang="en-US" sz="1600" b="1" dirty="0">
                        <a:latin typeface="+mn-lt"/>
                      </a:endParaRPr>
                    </a:p>
                  </a:txBody>
                  <a:tcPr marL="0" marR="0" marT="27432" marB="27432" anchor="ctr"/>
                </a:tc>
                <a:tc>
                  <a:txBody>
                    <a:bodyPr/>
                    <a:lstStyle/>
                    <a:p>
                      <a:pPr algn="ctr"/>
                      <a:r>
                        <a:rPr lang="en-US" sz="1600" b="1" kern="1200">
                          <a:effectLst/>
                        </a:rPr>
                        <a:t>$9,631.73</a:t>
                      </a:r>
                      <a:endParaRPr lang="en-US" sz="1600" b="1" dirty="0">
                        <a:latin typeface="+mn-lt"/>
                      </a:endParaRPr>
                    </a:p>
                  </a:txBody>
                  <a:tcPr marL="0" marR="0" marT="27432" marB="27432" anchor="ctr"/>
                </a:tc>
                <a:tc>
                  <a:txBody>
                    <a:bodyPr/>
                    <a:lstStyle/>
                    <a:p>
                      <a:pPr algn="ctr"/>
                      <a:r>
                        <a:rPr lang="en-US" sz="1600" b="1">
                          <a:hlinkClick r:id="rId7">
                            <a:extLst>
                              <a:ext uri="{A12FA001-AC4F-418D-AE19-62706E023703}">
                                <ahyp:hlinkClr xmlns:ahyp="http://schemas.microsoft.com/office/drawing/2018/hyperlinkcolor" val="tx"/>
                              </a:ext>
                            </a:extLst>
                          </a:hlinkClick>
                        </a:rPr>
                        <a:t>Link</a:t>
                      </a:r>
                      <a:r>
                        <a:rPr lang="en-US" sz="1600" b="1">
                          <a:hlinkClick r:id="rId8">
                            <a:extLst>
                              <a:ext uri="{A12FA001-AC4F-418D-AE19-62706E023703}">
                                <ahyp:hlinkClr xmlns:ahyp="http://schemas.microsoft.com/office/drawing/2018/hyperlinkcolor" val="tx"/>
                              </a:ext>
                            </a:extLst>
                          </a:hlinkClick>
                        </a:rPr>
                        <a:t>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405488356"/>
                  </a:ext>
                </a:extLst>
              </a:tr>
              <a:tr h="171802">
                <a:tc>
                  <a:txBody>
                    <a:bodyPr/>
                    <a:lstStyle/>
                    <a:p>
                      <a:pPr algn="ctr"/>
                      <a:r>
                        <a:rPr lang="en-US" sz="1600" b="1"/>
                        <a:t>5</a:t>
                      </a:r>
                      <a:endParaRPr lang="en-US" sz="1600" b="1" dirty="0">
                        <a:latin typeface="+mn-lt"/>
                      </a:endParaRPr>
                    </a:p>
                  </a:txBody>
                  <a:tcPr marL="0" marR="0" marT="27432" marB="27432" anchor="ctr"/>
                </a:tc>
                <a:tc>
                  <a:txBody>
                    <a:bodyPr/>
                    <a:lstStyle/>
                    <a:p>
                      <a:pPr algn="ctr"/>
                      <a:r>
                        <a:rPr lang="en-US" sz="1600" b="1"/>
                        <a:t>1.75TB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$11,551.01</a:t>
                      </a:r>
                      <a:endParaRPr lang="en-US" sz="1600" b="1" dirty="0">
                        <a:latin typeface="+mn-lt"/>
                      </a:endParaRPr>
                    </a:p>
                  </a:txBody>
                  <a:tcPr marL="0" marR="0" marT="27432" marB="27432" anchor="ctr"/>
                </a:tc>
                <a:tc>
                  <a:txBody>
                    <a:bodyPr/>
                    <a:lstStyle/>
                    <a:p>
                      <a:pPr algn="ctr"/>
                      <a:r>
                        <a:rPr lang="en-US" sz="1600" b="1">
                          <a:hlinkClick r:id="rId9">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57481564"/>
                  </a:ext>
                </a:extLst>
              </a:tr>
              <a:tr h="171802">
                <a:tc>
                  <a:txBody>
                    <a:bodyPr/>
                    <a:lstStyle/>
                    <a:p>
                      <a:pPr algn="ctr"/>
                      <a:r>
                        <a:rPr lang="en-US" sz="1600" b="1"/>
                        <a:t>6</a:t>
                      </a:r>
                      <a:endParaRPr lang="en-US" sz="1600" b="1" dirty="0">
                        <a:latin typeface="+mn-lt"/>
                      </a:endParaRPr>
                    </a:p>
                  </a:txBody>
                  <a:tcPr marL="0" marR="0" marT="27432" marB="27432" anchor="ctr"/>
                </a:tc>
                <a:tc>
                  <a:txBody>
                    <a:bodyPr/>
                    <a:lstStyle/>
                    <a:p>
                      <a:pPr algn="ctr"/>
                      <a:r>
                        <a:rPr lang="en-US" sz="1600" b="1"/>
                        <a:t>2TB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$12,051.57</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0">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774708384"/>
                  </a:ext>
                </a:extLst>
              </a:tr>
              <a:tr h="171802">
                <a:tc>
                  <a:txBody>
                    <a:bodyPr/>
                    <a:lstStyle/>
                    <a:p>
                      <a:pPr algn="ctr"/>
                      <a:r>
                        <a:rPr lang="en-US" sz="1600" b="1"/>
                        <a:t>7</a:t>
                      </a:r>
                      <a:endParaRPr lang="en-US" sz="1600" b="1" dirty="0">
                        <a:latin typeface="+mn-lt"/>
                      </a:endParaRPr>
                    </a:p>
                  </a:txBody>
                  <a:tcPr marL="0" marR="0" marT="27432" marB="27432" anchor="ctr"/>
                </a:tc>
                <a:tc>
                  <a:txBody>
                    <a:bodyPr/>
                    <a:lstStyle/>
                    <a:p>
                      <a:pPr algn="ctr"/>
                      <a:r>
                        <a:rPr lang="en-US" sz="1600" b="1"/>
                        <a:t>3TB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$17,971.85</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1">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195674358"/>
                  </a:ext>
                </a:extLst>
              </a:tr>
              <a:tr h="171802">
                <a:tc>
                  <a:txBody>
                    <a:bodyPr/>
                    <a:lstStyle/>
                    <a:p>
                      <a:pPr algn="ctr"/>
                      <a:r>
                        <a:rPr lang="en-US" sz="1600" b="1"/>
                        <a:t>8</a:t>
                      </a:r>
                      <a:endParaRPr lang="en-US" sz="1600" b="1" dirty="0">
                        <a:latin typeface="+mn-lt"/>
                      </a:endParaRPr>
                    </a:p>
                  </a:txBody>
                  <a:tcPr marL="0" marR="0" marT="27432" marB="27432" anchor="ctr"/>
                </a:tc>
                <a:tc>
                  <a:txBody>
                    <a:bodyPr/>
                    <a:lstStyle/>
                    <a:p>
                      <a:pPr algn="ctr"/>
                      <a:r>
                        <a:rPr lang="en-US" sz="1600" b="1"/>
                        <a:t>4TB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$20,978.26</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2">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95417721"/>
                  </a:ext>
                </a:extLst>
              </a:tr>
              <a:tr h="171802">
                <a:tc>
                  <a:txBody>
                    <a:bodyPr/>
                    <a:lstStyle/>
                    <a:p>
                      <a:pPr algn="ctr"/>
                      <a:r>
                        <a:rPr lang="en-US" sz="1600" b="1"/>
                        <a:t>9</a:t>
                      </a:r>
                      <a:endParaRPr lang="en-US" sz="1600" b="1" dirty="0">
                        <a:latin typeface="+mn-lt"/>
                      </a:endParaRPr>
                    </a:p>
                  </a:txBody>
                  <a:tcPr marL="0" marR="0" marT="27432" marB="27432" anchor="ctr"/>
                </a:tc>
                <a:tc>
                  <a:txBody>
                    <a:bodyPr/>
                    <a:lstStyle/>
                    <a:p>
                      <a:pPr algn="ctr"/>
                      <a:r>
                        <a:rPr lang="en-US" sz="1600" b="1"/>
                        <a:t>6TB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$29,892.95</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3">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425738814"/>
                  </a:ext>
                </a:extLst>
              </a:tr>
              <a:tr h="171802">
                <a:tc>
                  <a:txBody>
                    <a:bodyPr/>
                    <a:lstStyle/>
                    <a:p>
                      <a:pPr algn="ctr"/>
                      <a:r>
                        <a:rPr lang="en-US" sz="1600" b="1"/>
                        <a:t>10</a:t>
                      </a:r>
                      <a:endParaRPr lang="en-US" sz="1600" b="1" dirty="0">
                        <a:latin typeface="+mn-lt"/>
                      </a:endParaRPr>
                    </a:p>
                  </a:txBody>
                  <a:tcPr marL="0" marR="0" marT="27432" marB="27432" anchor="ctr"/>
                </a:tc>
                <a:tc>
                  <a:txBody>
                    <a:bodyPr/>
                    <a:lstStyle/>
                    <a:p>
                      <a:pPr algn="ctr"/>
                      <a:r>
                        <a:rPr lang="en-US" sz="1600" b="1"/>
                        <a:t>192GB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a:r>
                        <a:rPr lang="en-US" sz="1600" b="1"/>
                        <a:t>$10,131.37</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4">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398673677"/>
                  </a:ext>
                </a:extLst>
              </a:tr>
              <a:tr h="171802">
                <a:tc>
                  <a:txBody>
                    <a:bodyPr/>
                    <a:lstStyle/>
                    <a:p>
                      <a:pPr algn="ctr"/>
                      <a:r>
                        <a:rPr lang="en-US" sz="1600" b="1"/>
                        <a:t>11</a:t>
                      </a:r>
                      <a:endParaRPr lang="en-US" sz="1600" b="1" dirty="0">
                        <a:latin typeface="+mn-lt"/>
                      </a:endParaRPr>
                    </a:p>
                  </a:txBody>
                  <a:tcPr marL="0" marR="0" marT="27432" marB="27432" anchor="ctr"/>
                </a:tc>
                <a:tc>
                  <a:txBody>
                    <a:bodyPr/>
                    <a:lstStyle/>
                    <a:p>
                      <a:pPr algn="ctr"/>
                      <a:r>
                        <a:rPr lang="en-US" sz="1600" b="1"/>
                        <a:t>256GB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a:r>
                        <a:rPr lang="en-US" sz="1600" b="1" kern="1200">
                          <a:effectLst/>
                        </a:rPr>
                        <a:t>$10,266.94</a:t>
                      </a:r>
                      <a:endParaRPr lang="en-US" sz="1600" b="1" dirty="0">
                        <a:latin typeface="+mn-lt"/>
                      </a:endParaRPr>
                    </a:p>
                  </a:txBody>
                  <a:tcPr marL="0" marR="0" marT="27432" marB="27432" anchor="ctr"/>
                </a:tc>
                <a:tc>
                  <a:txBody>
                    <a:bodyPr/>
                    <a:lstStyle/>
                    <a:p>
                      <a:pPr algn="ctr"/>
                      <a:r>
                        <a:rPr lang="en-US" sz="1600" b="1">
                          <a:hlinkClick r:id="rId15">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451778154"/>
                  </a:ext>
                </a:extLst>
              </a:tr>
              <a:tr h="171802">
                <a:tc>
                  <a:txBody>
                    <a:bodyPr/>
                    <a:lstStyle/>
                    <a:p>
                      <a:pPr algn="ctr"/>
                      <a:r>
                        <a:rPr lang="en-US" sz="1600" b="1"/>
                        <a:t>12</a:t>
                      </a:r>
                      <a:endParaRPr lang="en-US" sz="1600" b="1" dirty="0">
                        <a:latin typeface="+mn-lt"/>
                      </a:endParaRPr>
                    </a:p>
                  </a:txBody>
                  <a:tcPr marL="0" marR="0" marT="27432" marB="27432" anchor="ctr"/>
                </a:tc>
                <a:tc>
                  <a:txBody>
                    <a:bodyPr/>
                    <a:lstStyle/>
                    <a:p>
                      <a:pPr algn="ctr"/>
                      <a:r>
                        <a:rPr lang="en-US" sz="1600" b="1"/>
                        <a:t>512GB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a:r>
                        <a:rPr lang="en-US" sz="1600" b="1" kern="1200">
                          <a:effectLst/>
                        </a:rPr>
                        <a:t>$12,588.07</a:t>
                      </a:r>
                      <a:endParaRPr lang="en-US" sz="1600" b="1" dirty="0">
                        <a:latin typeface="+mn-lt"/>
                      </a:endParaRPr>
                    </a:p>
                  </a:txBody>
                  <a:tcPr marL="0" marR="0" marT="27432" marB="27432" anchor="ctr"/>
                </a:tc>
                <a:tc>
                  <a:txBody>
                    <a:bodyPr/>
                    <a:lstStyle/>
                    <a:p>
                      <a:pPr algn="ctr"/>
                      <a:r>
                        <a:rPr lang="en-US" sz="1600" b="1">
                          <a:hlinkClick r:id="rId16">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430410634"/>
                  </a:ext>
                </a:extLst>
              </a:tr>
              <a:tr h="171802">
                <a:tc>
                  <a:txBody>
                    <a:bodyPr/>
                    <a:lstStyle/>
                    <a:p>
                      <a:pPr algn="ctr"/>
                      <a:r>
                        <a:rPr lang="en-US" sz="1600" b="1"/>
                        <a:t>13</a:t>
                      </a:r>
                      <a:endParaRPr lang="en-US" sz="1600" b="1" dirty="0">
                        <a:latin typeface="+mn-lt"/>
                      </a:endParaRPr>
                    </a:p>
                  </a:txBody>
                  <a:tcPr marL="0" marR="0" marT="27432" marB="27432" anchor="ctr"/>
                </a:tc>
                <a:tc>
                  <a:txBody>
                    <a:bodyPr/>
                    <a:lstStyle/>
                    <a:p>
                      <a:pPr algn="ctr"/>
                      <a:r>
                        <a:rPr lang="en-US" sz="1600" b="1"/>
                        <a:t>1TB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a:r>
                        <a:rPr lang="en-US" sz="1600" b="1" kern="1200">
                          <a:effectLst/>
                        </a:rPr>
                        <a:t>$15,739.16</a:t>
                      </a:r>
                      <a:endParaRPr lang="en-US" sz="1600" b="1" dirty="0">
                        <a:latin typeface="+mn-lt"/>
                      </a:endParaRPr>
                    </a:p>
                  </a:txBody>
                  <a:tcPr marL="0" marR="0" marT="27432" marB="27432" anchor="ctr"/>
                </a:tc>
                <a:tc>
                  <a:txBody>
                    <a:bodyPr/>
                    <a:lstStyle/>
                    <a:p>
                      <a:pPr algn="ctr"/>
                      <a:r>
                        <a:rPr lang="en-US" sz="1600" b="1">
                          <a:hlinkClick r:id="rId17">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65692894"/>
                  </a:ext>
                </a:extLst>
              </a:tr>
              <a:tr h="171802">
                <a:tc>
                  <a:txBody>
                    <a:bodyPr/>
                    <a:lstStyle/>
                    <a:p>
                      <a:pPr algn="ctr"/>
                      <a:r>
                        <a:rPr lang="en-US" sz="1600" b="1"/>
                        <a:t>14</a:t>
                      </a:r>
                      <a:endParaRPr lang="en-US" sz="1600" b="1" dirty="0">
                        <a:latin typeface="+mn-lt"/>
                      </a:endParaRPr>
                    </a:p>
                  </a:txBody>
                  <a:tcPr marL="0" marR="0" marT="27432" marB="27432" anchor="ctr"/>
                </a:tc>
                <a:tc>
                  <a:txBody>
                    <a:bodyPr/>
                    <a:lstStyle/>
                    <a:p>
                      <a:pPr algn="ctr"/>
                      <a:r>
                        <a:rPr lang="en-US" sz="1600" b="1"/>
                        <a:t>1.75TB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a:r>
                        <a:rPr lang="en-US" sz="1600" b="1"/>
                        <a:t>$22,267.93</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hlinkClick r:id="rId18">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766111967"/>
                  </a:ext>
                </a:extLst>
              </a:tr>
              <a:tr h="171802">
                <a:tc>
                  <a:txBody>
                    <a:bodyPr/>
                    <a:lstStyle/>
                    <a:p>
                      <a:pPr algn="ctr"/>
                      <a:r>
                        <a:rPr lang="en-US" sz="1600" b="1"/>
                        <a:t>15</a:t>
                      </a:r>
                      <a:endParaRPr lang="en-US" sz="1600" b="1" dirty="0">
                        <a:latin typeface="+mn-lt"/>
                      </a:endParaRPr>
                    </a:p>
                  </a:txBody>
                  <a:tcPr marL="0" marR="0" marT="27432" marB="27432" anchor="ctr"/>
                </a:tc>
                <a:tc>
                  <a:txBody>
                    <a:bodyPr/>
                    <a:lstStyle/>
                    <a:p>
                      <a:pPr algn="ctr"/>
                      <a:r>
                        <a:rPr lang="en-US" sz="1600" b="1"/>
                        <a:t>2TB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a:r>
                        <a:rPr lang="en-US" sz="1600" b="1" kern="1200">
                          <a:effectLst/>
                        </a:rPr>
                        <a:t>$24,006.33</a:t>
                      </a:r>
                      <a:endParaRPr lang="en-US" sz="1600" b="1" dirty="0">
                        <a:latin typeface="+mn-lt"/>
                      </a:endParaRPr>
                    </a:p>
                  </a:txBody>
                  <a:tcPr marL="0" marR="0" marT="27432" marB="27432" anchor="ctr"/>
                </a:tc>
                <a:tc>
                  <a:txBody>
                    <a:bodyPr/>
                    <a:lstStyle/>
                    <a:p>
                      <a:pPr algn="ctr"/>
                      <a:r>
                        <a:rPr lang="en-US" sz="1600" b="1">
                          <a:hlinkClick r:id="rId19">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3183382591"/>
                  </a:ext>
                </a:extLst>
              </a:tr>
              <a:tr h="171802">
                <a:tc>
                  <a:txBody>
                    <a:bodyPr/>
                    <a:lstStyle/>
                    <a:p>
                      <a:pPr algn="ctr"/>
                      <a:r>
                        <a:rPr lang="en-US" sz="1600" b="1"/>
                        <a:t>16</a:t>
                      </a:r>
                      <a:endParaRPr lang="en-US" sz="1600" b="1" dirty="0">
                        <a:latin typeface="+mn-lt"/>
                      </a:endParaRPr>
                    </a:p>
                  </a:txBody>
                  <a:tcPr marL="0" marR="0" marT="27432" marB="27432" anchor="ctr"/>
                </a:tc>
                <a:tc>
                  <a:txBody>
                    <a:bodyPr/>
                    <a:lstStyle/>
                    <a:p>
                      <a:pPr algn="ctr"/>
                      <a:r>
                        <a:rPr lang="en-US" sz="1600" b="1"/>
                        <a:t>3TB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fontAlgn="ctr"/>
                      <a:r>
                        <a:rPr lang="en-US" sz="1600" b="1">
                          <a:effectLst/>
                        </a:rPr>
                        <a:t>$36,150.50</a:t>
                      </a:r>
                      <a:endParaRPr lang="en-US" sz="1600" b="1" dirty="0">
                        <a:effectLst/>
                        <a:latin typeface="+mn-lt"/>
                      </a:endParaRPr>
                    </a:p>
                  </a:txBody>
                  <a:tcPr marL="0" marR="0" marT="27432" marB="27432" anchor="ctr"/>
                </a:tc>
                <a:tc>
                  <a:txBody>
                    <a:bodyPr/>
                    <a:lstStyle/>
                    <a:p>
                      <a:pPr algn="ctr"/>
                      <a:r>
                        <a:rPr lang="en-US" sz="1600" b="1">
                          <a:hlinkClick r:id="rId20">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781535311"/>
                  </a:ext>
                </a:extLst>
              </a:tr>
              <a:tr h="171802">
                <a:tc>
                  <a:txBody>
                    <a:bodyPr/>
                    <a:lstStyle/>
                    <a:p>
                      <a:pPr algn="ctr"/>
                      <a:r>
                        <a:rPr lang="en-US" sz="1600" b="1"/>
                        <a:t>17</a:t>
                      </a:r>
                      <a:endParaRPr lang="en-US" sz="1600" b="1" dirty="0">
                        <a:latin typeface="+mn-lt"/>
                      </a:endParaRPr>
                    </a:p>
                  </a:txBody>
                  <a:tcPr marL="0" marR="0" marT="27432" marB="27432" anchor="ctr"/>
                </a:tc>
                <a:tc>
                  <a:txBody>
                    <a:bodyPr/>
                    <a:lstStyle/>
                    <a:p>
                      <a:pPr algn="ctr"/>
                      <a:r>
                        <a:rPr lang="en-US" sz="1600" b="1"/>
                        <a:t>4TB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fontAlgn="ctr"/>
                      <a:r>
                        <a:rPr lang="en-US" sz="1600" b="1">
                          <a:effectLst/>
                        </a:rPr>
                        <a:t>$41,375.19</a:t>
                      </a:r>
                      <a:endParaRPr lang="en-US" sz="1600" b="1" dirty="0">
                        <a:effectLst/>
                        <a:latin typeface="+mn-lt"/>
                      </a:endParaRPr>
                    </a:p>
                  </a:txBody>
                  <a:tcPr marL="0" marR="0" marT="27432" marB="27432" anchor="ctr"/>
                </a:tc>
                <a:tc>
                  <a:txBody>
                    <a:bodyPr/>
                    <a:lstStyle/>
                    <a:p>
                      <a:pPr algn="ctr"/>
                      <a:r>
                        <a:rPr lang="en-US" sz="1600" b="1">
                          <a:hlinkClick r:id="rId21">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3811222043"/>
                  </a:ext>
                </a:extLst>
              </a:tr>
              <a:tr h="171802">
                <a:tc>
                  <a:txBody>
                    <a:bodyPr/>
                    <a:lstStyle/>
                    <a:p>
                      <a:pPr algn="ctr"/>
                      <a:r>
                        <a:rPr lang="en-US" sz="1600" b="1"/>
                        <a:t>18</a:t>
                      </a:r>
                      <a:endParaRPr lang="en-US" sz="1600" b="1" dirty="0">
                        <a:latin typeface="+mn-lt"/>
                      </a:endParaRPr>
                    </a:p>
                  </a:txBody>
                  <a:tcPr marL="0" marR="0" marT="27432" marB="27432" anchor="ctr"/>
                </a:tc>
                <a:tc>
                  <a:txBody>
                    <a:bodyPr/>
                    <a:lstStyle/>
                    <a:p>
                      <a:pPr algn="ctr"/>
                      <a:r>
                        <a:rPr lang="en-US" sz="1600" b="1"/>
                        <a:t>6TB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fontAlgn="ctr"/>
                      <a:r>
                        <a:rPr lang="en-US" sz="1600" b="1">
                          <a:effectLst/>
                        </a:rPr>
                        <a:t>$58,892.93</a:t>
                      </a:r>
                      <a:endParaRPr lang="en-US" sz="1600" b="1" dirty="0">
                        <a:effectLst/>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dirty="0">
                          <a:hlinkClick r:id="rId22">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928909367"/>
                  </a:ext>
                </a:extLst>
              </a:tr>
            </a:tbl>
          </a:graphicData>
        </a:graphic>
      </p:graphicFrame>
    </p:spTree>
    <p:extLst>
      <p:ext uri="{BB962C8B-B14F-4D97-AF65-F5344CB8AC3E}">
        <p14:creationId xmlns:p14="http://schemas.microsoft.com/office/powerpoint/2010/main" val="1522931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Pricing Tips</a:t>
            </a:r>
          </a:p>
        </p:txBody>
      </p:sp>
      <p:pic>
        <p:nvPicPr>
          <p:cNvPr id="3" name="Picture 2" descr="Six pricing tips to optimize your spending with SAP HANA on Azure.">
            <a:extLst>
              <a:ext uri="{FF2B5EF4-FFF2-40B4-BE49-F238E27FC236}">
                <a16:creationId xmlns:a16="http://schemas.microsoft.com/office/drawing/2014/main" id="{D5120DF8-A448-4529-B818-8CA9D7F8B9B0}"/>
              </a:ext>
            </a:extLst>
          </p:cNvPr>
          <p:cNvPicPr>
            <a:picLocks noChangeAspect="1"/>
          </p:cNvPicPr>
          <p:nvPr/>
        </p:nvPicPr>
        <p:blipFill>
          <a:blip r:embed="rId3"/>
          <a:stretch>
            <a:fillRect/>
          </a:stretch>
        </p:blipFill>
        <p:spPr>
          <a:xfrm>
            <a:off x="779993" y="1789663"/>
            <a:ext cx="10179509" cy="4228581"/>
          </a:xfrm>
          <a:prstGeom prst="rect">
            <a:avLst/>
          </a:prstGeom>
        </p:spPr>
      </p:pic>
    </p:spTree>
    <p:extLst>
      <p:ext uri="{BB962C8B-B14F-4D97-AF65-F5344CB8AC3E}">
        <p14:creationId xmlns:p14="http://schemas.microsoft.com/office/powerpoint/2010/main" val="29382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7231E-DBA9-4186-8A73-FD5F496D9E98}"/>
              </a:ext>
            </a:extLst>
          </p:cNvPr>
          <p:cNvSpPr>
            <a:spLocks noGrp="1"/>
          </p:cNvSpPr>
          <p:nvPr>
            <p:ph type="title"/>
          </p:nvPr>
        </p:nvSpPr>
        <p:spPr/>
        <p:txBody>
          <a:bodyPr/>
          <a:lstStyle/>
          <a:p>
            <a:r>
              <a:rPr lang="en-US" sz="3600" dirty="0"/>
              <a:t>Automated deployment of HANA with Terraform and Ansible </a:t>
            </a:r>
          </a:p>
        </p:txBody>
      </p:sp>
      <p:sp>
        <p:nvSpPr>
          <p:cNvPr id="5" name="TextBox 4">
            <a:extLst>
              <a:ext uri="{FF2B5EF4-FFF2-40B4-BE49-F238E27FC236}">
                <a16:creationId xmlns:a16="http://schemas.microsoft.com/office/drawing/2014/main" id="{7ACC01A2-6D83-40F1-8E9C-40B8697FDD27}"/>
              </a:ext>
            </a:extLst>
          </p:cNvPr>
          <p:cNvSpPr txBox="1"/>
          <p:nvPr/>
        </p:nvSpPr>
        <p:spPr>
          <a:xfrm>
            <a:off x="540058" y="1070989"/>
            <a:ext cx="11067224"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Step-by-step Hands-on Lab guidance can be found </a:t>
            </a:r>
            <a:r>
              <a:rPr lang="en-US" sz="2800" dirty="0">
                <a:gradFill>
                  <a:gsLst>
                    <a:gs pos="2917">
                      <a:schemeClr val="tx1"/>
                    </a:gs>
                    <a:gs pos="30000">
                      <a:schemeClr val="tx1"/>
                    </a:gs>
                  </a:gsLst>
                  <a:lin ang="5400000" scaled="0"/>
                </a:gradFill>
                <a:hlinkClick r:id="rId3"/>
              </a:rPr>
              <a:t>here</a:t>
            </a:r>
            <a:r>
              <a:rPr lang="en-US" sz="2800" dirty="0">
                <a:gradFill>
                  <a:gsLst>
                    <a:gs pos="2917">
                      <a:schemeClr val="tx1"/>
                    </a:gs>
                    <a:gs pos="30000">
                      <a:schemeClr val="tx1"/>
                    </a:gs>
                  </a:gsLst>
                  <a:lin ang="5400000" scaled="0"/>
                </a:gradFill>
              </a:rPr>
              <a:t> in Github</a:t>
            </a:r>
          </a:p>
        </p:txBody>
      </p:sp>
      <p:pic>
        <p:nvPicPr>
          <p:cNvPr id="2050" name="Picture 2" descr="Solution architecture to setup SAP HANA on Azure consisting of a highly-available HANA instance.">
            <a:extLst>
              <a:ext uri="{FF2B5EF4-FFF2-40B4-BE49-F238E27FC236}">
                <a16:creationId xmlns:a16="http://schemas.microsoft.com/office/drawing/2014/main" id="{11AE2AF6-009B-4B67-A8A7-8CA0BBDD2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583" y="1841385"/>
            <a:ext cx="5507295" cy="472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945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2465C-6878-441B-969E-6D2A358E95CE}"/>
              </a:ext>
            </a:extLst>
          </p:cNvPr>
          <p:cNvSpPr>
            <a:spLocks noGrp="1"/>
          </p:cNvSpPr>
          <p:nvPr>
            <p:ph type="body" sz="quarter" idx="10"/>
          </p:nvPr>
        </p:nvSpPr>
        <p:spPr>
          <a:xfrm>
            <a:off x="269239" y="1189177"/>
            <a:ext cx="11653523" cy="5252976"/>
          </a:xfrm>
        </p:spPr>
        <p:txBody>
          <a:bodyPr/>
          <a:lstStyle/>
          <a:p>
            <a:r>
              <a:rPr lang="en-US" dirty="0"/>
              <a:t>Azure Backup HANA support : Public preview</a:t>
            </a:r>
          </a:p>
          <a:p>
            <a:r>
              <a:rPr lang="en-US" dirty="0"/>
              <a:t>Azure Monitoring integration : Roadmap</a:t>
            </a:r>
          </a:p>
          <a:p>
            <a:r>
              <a:rPr lang="en-US" dirty="0"/>
              <a:t>Proximity Placement Group : Private preview</a:t>
            </a:r>
          </a:p>
          <a:p>
            <a:r>
              <a:rPr lang="en-US" dirty="0"/>
              <a:t>Azure NetApp Files : Certification for HANA (scale-up, scale-out) and support for Any DB in roadmap</a:t>
            </a:r>
          </a:p>
          <a:p>
            <a:r>
              <a:rPr lang="en-US" dirty="0"/>
              <a:t>Azure Files NFS support : Roadmap </a:t>
            </a:r>
          </a:p>
          <a:p>
            <a:r>
              <a:rPr lang="en-US" dirty="0"/>
              <a:t>Ultra SSD : Public preview, certification in roadmap</a:t>
            </a:r>
          </a:p>
          <a:p>
            <a:r>
              <a:rPr lang="en-US" dirty="0"/>
              <a:t>M416s, M416ms : Roadmap </a:t>
            </a:r>
          </a:p>
        </p:txBody>
      </p:sp>
      <p:sp>
        <p:nvSpPr>
          <p:cNvPr id="3" name="Title 2">
            <a:extLst>
              <a:ext uri="{FF2B5EF4-FFF2-40B4-BE49-F238E27FC236}">
                <a16:creationId xmlns:a16="http://schemas.microsoft.com/office/drawing/2014/main" id="{3F65CD3F-49BA-4259-856B-3550D9EA7B0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890230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9FE-E484-47CC-BD03-A88B9123B43A}"/>
              </a:ext>
            </a:extLst>
          </p:cNvPr>
          <p:cNvSpPr>
            <a:spLocks noGrp="1"/>
          </p:cNvSpPr>
          <p:nvPr>
            <p:ph type="title"/>
          </p:nvPr>
        </p:nvSpPr>
        <p:spPr>
          <a:xfrm>
            <a:off x="254376" y="60001"/>
            <a:ext cx="11655840" cy="899665"/>
          </a:xfrm>
        </p:spPr>
        <p:txBody>
          <a:bodyPr/>
          <a:lstStyle/>
          <a:p>
            <a:pPr lvl="0" algn="ctr" defTabSz="914400">
              <a:defRPr/>
            </a:pPr>
            <a:r>
              <a:rPr lang="en-US" sz="3600" spc="0" dirty="0">
                <a:ln>
                  <a:noFill/>
                </a:ln>
                <a:latin typeface="Segoe UI Light" panose="020B0502040204020203" pitchFamily="34" charset="0"/>
                <a:cs typeface="Segoe UI Light" panose="020B0502040204020203" pitchFamily="34" charset="0"/>
              </a:rPr>
              <a:t>SAP on Azure - Cloud Assessment Session  </a:t>
            </a:r>
            <a:br>
              <a:rPr lang="en-US" sz="3600" spc="0" dirty="0">
                <a:ln>
                  <a:noFill/>
                </a:ln>
                <a:latin typeface="Segoe UI Light" panose="020B0502040204020203" pitchFamily="34" charset="0"/>
                <a:cs typeface="Segoe UI Light" panose="020B0502040204020203" pitchFamily="34" charset="0"/>
              </a:rPr>
            </a:br>
            <a:r>
              <a:rPr lang="en-US" sz="3600" spc="0" dirty="0">
                <a:ln>
                  <a:noFill/>
                </a:ln>
                <a:latin typeface="Segoe UI Light" panose="020B0502040204020203" pitchFamily="34" charset="0"/>
                <a:cs typeface="Segoe UI Light" panose="020B0502040204020203" pitchFamily="34" charset="0"/>
              </a:rPr>
              <a:t>(= Architecture Design Session)  </a:t>
            </a:r>
            <a:endParaRPr lang="en-US" sz="3600" spc="0" baseline="30000" dirty="0">
              <a:ln>
                <a:noFill/>
              </a:ln>
              <a:latin typeface="Segoe UI Light" panose="020B0502040204020203" pitchFamily="34" charset="0"/>
              <a:cs typeface="Segoe UI Light" panose="020B0502040204020203" pitchFamily="34" charset="0"/>
            </a:endParaRPr>
          </a:p>
        </p:txBody>
      </p:sp>
      <p:pic>
        <p:nvPicPr>
          <p:cNvPr id="5" name="Picture 4" descr="A diagram of a workflow that explains how the SAP on Azure architecture design session works.">
            <a:extLst>
              <a:ext uri="{FF2B5EF4-FFF2-40B4-BE49-F238E27FC236}">
                <a16:creationId xmlns:a16="http://schemas.microsoft.com/office/drawing/2014/main" id="{E225CBB1-3F16-4BDC-8420-7E85F0290D48}"/>
              </a:ext>
            </a:extLst>
          </p:cNvPr>
          <p:cNvPicPr>
            <a:picLocks noChangeAspect="1"/>
          </p:cNvPicPr>
          <p:nvPr/>
        </p:nvPicPr>
        <p:blipFill>
          <a:blip r:embed="rId3"/>
          <a:stretch>
            <a:fillRect/>
          </a:stretch>
        </p:blipFill>
        <p:spPr>
          <a:xfrm>
            <a:off x="949166" y="1326343"/>
            <a:ext cx="10561516" cy="5372030"/>
          </a:xfrm>
          <a:prstGeom prst="rect">
            <a:avLst/>
          </a:prstGeom>
        </p:spPr>
      </p:pic>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7029E2-23C1-4FBE-8BE3-BF4692F3F467}"/>
              </a:ext>
            </a:extLst>
          </p:cNvPr>
          <p:cNvSpPr>
            <a:spLocks noGrp="1"/>
          </p:cNvSpPr>
          <p:nvPr>
            <p:ph type="title"/>
          </p:nvPr>
        </p:nvSpPr>
        <p:spPr/>
        <p:txBody>
          <a:bodyPr/>
          <a:lstStyle/>
          <a:p>
            <a:r>
              <a:rPr lang="en-US"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646331"/>
          </a:xfrm>
          <a:prstGeom prst="rect">
            <a:avLst/>
          </a:prstGeom>
        </p:spPr>
        <p:txBody>
          <a:bodyPr wrap="square">
            <a:spAutoFit/>
          </a:bodyPr>
          <a:lstStyle/>
          <a:p>
            <a:r>
              <a:rPr lang="en-US" i="1" dirty="0"/>
              <a:t>Latest SAP HANA on Azure content can be found at :</a:t>
            </a:r>
            <a:br>
              <a:rPr lang="en-US" i="1" dirty="0"/>
            </a:br>
            <a:r>
              <a:rPr lang="en-US" i="1" dirty="0"/>
              <a:t> </a:t>
            </a:r>
            <a:r>
              <a:rPr lang="en-US" i="1" dirty="0">
                <a:hlinkClick r:id="rId3"/>
              </a:rPr>
              <a:t>https://github.com/Microsoft/MCW-SAP-HANA-on-Azure</a:t>
            </a:r>
            <a:r>
              <a:rPr lang="en-US"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200" dirty="0"/>
              <a:t>S/4HANA HA in Availability Set and DR across Regions (DR Failover)</a:t>
            </a:r>
          </a:p>
        </p:txBody>
      </p:sp>
      <p:pic>
        <p:nvPicPr>
          <p:cNvPr id="3" name="Picture 2" descr="A diagram of SAP HANA deployed using availability sets using Azure Site Recovery to failover to a secondary disaster recovery location.">
            <a:extLst>
              <a:ext uri="{FF2B5EF4-FFF2-40B4-BE49-F238E27FC236}">
                <a16:creationId xmlns:a16="http://schemas.microsoft.com/office/drawing/2014/main" id="{2AF4FEF0-7AA0-4602-BA1F-EAC02AD03B82}"/>
              </a:ext>
            </a:extLst>
          </p:cNvPr>
          <p:cNvPicPr>
            <a:picLocks noChangeAspect="1"/>
          </p:cNvPicPr>
          <p:nvPr/>
        </p:nvPicPr>
        <p:blipFill>
          <a:blip r:embed="rId3"/>
          <a:stretch>
            <a:fillRect/>
          </a:stretch>
        </p:blipFill>
        <p:spPr>
          <a:xfrm>
            <a:off x="479163" y="1326287"/>
            <a:ext cx="10549621" cy="5190750"/>
          </a:xfrm>
          <a:prstGeom prst="rect">
            <a:avLst/>
          </a:prstGeom>
        </p:spPr>
      </p:pic>
    </p:spTree>
    <p:extLst>
      <p:ext uri="{BB962C8B-B14F-4D97-AF65-F5344CB8AC3E}">
        <p14:creationId xmlns:p14="http://schemas.microsoft.com/office/powerpoint/2010/main" val="2753669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600" dirty="0"/>
              <a:t>S/4HANA HA and DR across Availability Zones (DR Failover)</a:t>
            </a:r>
          </a:p>
        </p:txBody>
      </p:sp>
      <p:pic>
        <p:nvPicPr>
          <p:cNvPr id="3" name="Picture 2" descr="A diagram of SAP HANA deployed using availability zones using Azure Site Recovery to failover to a secondary disaster recovery location.">
            <a:extLst>
              <a:ext uri="{FF2B5EF4-FFF2-40B4-BE49-F238E27FC236}">
                <a16:creationId xmlns:a16="http://schemas.microsoft.com/office/drawing/2014/main" id="{EFE9F2CD-2EFC-4860-B85E-C3F914D357AE}"/>
              </a:ext>
            </a:extLst>
          </p:cNvPr>
          <p:cNvPicPr>
            <a:picLocks noChangeAspect="1"/>
          </p:cNvPicPr>
          <p:nvPr/>
        </p:nvPicPr>
        <p:blipFill>
          <a:blip r:embed="rId2"/>
          <a:stretch>
            <a:fillRect/>
          </a:stretch>
        </p:blipFill>
        <p:spPr>
          <a:xfrm>
            <a:off x="1483248" y="1279827"/>
            <a:ext cx="9354257" cy="5192089"/>
          </a:xfrm>
          <a:prstGeom prst="rect">
            <a:avLst/>
          </a:prstGeom>
        </p:spPr>
      </p:pic>
    </p:spTree>
    <p:extLst>
      <p:ext uri="{BB962C8B-B14F-4D97-AF65-F5344CB8AC3E}">
        <p14:creationId xmlns:p14="http://schemas.microsoft.com/office/powerpoint/2010/main" val="190113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400" dirty="0">
                <a:solidFill>
                  <a:schemeClr val="tx1"/>
                </a:solidFill>
                <a:latin typeface="Segoe UI Semilight" panose="020B0402040204020203" pitchFamily="34" charset="0"/>
                <a:cs typeface="Segoe UI Semilight" panose="020B0402040204020203" pitchFamily="34" charset="0"/>
              </a:rPr>
              <a:t>Contoso Group is a pharmaceutical company with its headquarters based in Boston, US.  </a:t>
            </a:r>
          </a:p>
          <a:p>
            <a:r>
              <a:rPr lang="en-US" sz="24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sz="24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S/4HANA landscape in Azure. </a:t>
            </a:r>
          </a:p>
          <a:p>
            <a:r>
              <a:rPr lang="en-US" sz="2400" dirty="0">
                <a:solidFill>
                  <a:schemeClr val="tx1"/>
                </a:solidFill>
                <a:latin typeface="Segoe UI Semilight" panose="020B0402040204020203" pitchFamily="34" charset="0"/>
                <a:cs typeface="Segoe UI Semilight" panose="020B0402040204020203" pitchFamily="34" charset="0"/>
              </a:rPr>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4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development,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CIO Vision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422608" y="1189176"/>
            <a:ext cx="11655840" cy="5510882"/>
          </a:xfrm>
        </p:spPr>
        <p:txBody>
          <a:bodyPr>
            <a:normAutofit/>
          </a:bodyPr>
          <a:lstStyle/>
          <a:p>
            <a:pPr marL="0" indent="0">
              <a:buNone/>
            </a:pPr>
            <a:r>
              <a:rPr lang="en-US" sz="4400" dirty="0">
                <a:solidFill>
                  <a:schemeClr val="tx1"/>
                </a:solidFill>
              </a:rPr>
              <a:t>“</a:t>
            </a:r>
            <a:r>
              <a:rPr lang="en-US" sz="4400" i="1" dirty="0">
                <a:solidFill>
                  <a:schemeClr val="tx1"/>
                </a:solidFill>
              </a:rPr>
              <a:t>Our operational dependencies on SAP applications force us to seek reasonably priced high availability and disaster recovery capabilities for our production SAP S/4HANA deployments.</a:t>
            </a:r>
            <a:r>
              <a:rPr lang="en-US" sz="4400" dirty="0">
                <a:solidFill>
                  <a:schemeClr val="tx1"/>
                </a:solidFill>
              </a:rPr>
              <a:t>” </a:t>
            </a:r>
          </a:p>
          <a:p>
            <a:pPr marL="0" indent="0">
              <a:buNone/>
            </a:pPr>
            <a:endParaRPr lang="en-US" sz="3600" dirty="0">
              <a:solidFill>
                <a:schemeClr val="tx1"/>
              </a:solidFill>
              <a:latin typeface="+mn-lt"/>
            </a:endParaRPr>
          </a:p>
          <a:p>
            <a:pPr marL="0" indent="0">
              <a:buNone/>
            </a:pPr>
            <a:r>
              <a:rPr lang="en-US" sz="3600" dirty="0">
                <a:solidFill>
                  <a:schemeClr val="tx1"/>
                </a:solidFill>
                <a:latin typeface="+mn-lt"/>
              </a:rPr>
              <a:t>					</a:t>
            </a:r>
            <a:r>
              <a:rPr lang="en-US" sz="3200" dirty="0">
                <a:solidFill>
                  <a:schemeClr val="tx1"/>
                </a:solidFill>
                <a:latin typeface="+mn-lt"/>
              </a:rPr>
              <a:t>Andrew Cross, CIO, Contoso Group </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292848" y="300038"/>
            <a:ext cx="10679952" cy="690562"/>
          </a:xfrm>
        </p:spPr>
        <p:txBody>
          <a:bodyPr>
            <a:noAutofit/>
          </a:bodyPr>
          <a:lstStyle/>
          <a:p>
            <a:r>
              <a:rPr lang="en-US" sz="4800" dirty="0">
                <a:solidFill>
                  <a:schemeClr val="tx1"/>
                </a:solidFill>
              </a:rPr>
              <a:t>Contoso S/4HANA Deployment Priorities</a:t>
            </a:r>
          </a:p>
        </p:txBody>
      </p:sp>
      <p:pic>
        <p:nvPicPr>
          <p:cNvPr id="2" name="Picture 1" descr="Contoso S/4HANA Deployment Priorities&#10;-   In-memory database performance and agility to scale&#10;-   High Availability &amp; Disaster Recovery&#10;-   Data protection &amp; security&#10;-   Safe and smooth migration with downtime minimized&#10;-   IT standardization across SAP and non-SAP&#10;">
            <a:extLst>
              <a:ext uri="{FF2B5EF4-FFF2-40B4-BE49-F238E27FC236}">
                <a16:creationId xmlns:a16="http://schemas.microsoft.com/office/drawing/2014/main" id="{B1B97128-D1BB-49C5-99E2-86264A82D7C6}"/>
              </a:ext>
            </a:extLst>
          </p:cNvPr>
          <p:cNvPicPr>
            <a:picLocks noChangeAspect="1"/>
          </p:cNvPicPr>
          <p:nvPr/>
        </p:nvPicPr>
        <p:blipFill>
          <a:blip r:embed="rId3"/>
          <a:stretch>
            <a:fillRect/>
          </a:stretch>
        </p:blipFill>
        <p:spPr>
          <a:xfrm>
            <a:off x="1107841" y="1535366"/>
            <a:ext cx="8815925" cy="4141865"/>
          </a:xfrm>
          <a:prstGeom prst="rect">
            <a:avLst/>
          </a:prstGeom>
        </p:spPr>
      </p:pic>
    </p:spTree>
    <p:extLst>
      <p:ext uri="{BB962C8B-B14F-4D97-AF65-F5344CB8AC3E}">
        <p14:creationId xmlns:p14="http://schemas.microsoft.com/office/powerpoint/2010/main" val="3818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4ACA-5360-42D4-A226-31ADBEC3EF3A}"/>
              </a:ext>
            </a:extLst>
          </p:cNvPr>
          <p:cNvSpPr>
            <a:spLocks noGrp="1"/>
          </p:cNvSpPr>
          <p:nvPr>
            <p:ph type="title"/>
          </p:nvPr>
        </p:nvSpPr>
        <p:spPr/>
        <p:txBody>
          <a:bodyPr/>
          <a:lstStyle/>
          <a:p>
            <a:r>
              <a:rPr lang="en-US" dirty="0"/>
              <a:t>Contoso S/4HANA Requirements</a:t>
            </a:r>
          </a:p>
        </p:txBody>
      </p:sp>
      <p:sp>
        <p:nvSpPr>
          <p:cNvPr id="3" name="Text Placeholder 2">
            <a:extLst>
              <a:ext uri="{FF2B5EF4-FFF2-40B4-BE49-F238E27FC236}">
                <a16:creationId xmlns:a16="http://schemas.microsoft.com/office/drawing/2014/main" id="{CBCF2486-1E93-48E0-BBDD-2CE2933BD503}"/>
              </a:ext>
            </a:extLst>
          </p:cNvPr>
          <p:cNvSpPr>
            <a:spLocks noGrp="1"/>
          </p:cNvSpPr>
          <p:nvPr>
            <p:ph type="body" sz="quarter" idx="10"/>
          </p:nvPr>
        </p:nvSpPr>
        <p:spPr>
          <a:xfrm>
            <a:off x="269240" y="1260895"/>
            <a:ext cx="11724431" cy="960263"/>
          </a:xfrm>
        </p:spPr>
        <p:txBody>
          <a:bodyPr/>
          <a:lstStyle/>
          <a:p>
            <a:r>
              <a:rPr lang="en-US" sz="2800" dirty="0"/>
              <a:t>Contoso’s requirements to size its S/4HANA with HA, DR and data protection and retention are as below. </a:t>
            </a:r>
          </a:p>
        </p:txBody>
      </p:sp>
      <p:graphicFrame>
        <p:nvGraphicFramePr>
          <p:cNvPr id="4" name="Table 3">
            <a:extLst>
              <a:ext uri="{FF2B5EF4-FFF2-40B4-BE49-F238E27FC236}">
                <a16:creationId xmlns:a16="http://schemas.microsoft.com/office/drawing/2014/main" id="{A600A36F-B187-4112-A388-932CFA775C99}"/>
              </a:ext>
            </a:extLst>
          </p:cNvPr>
          <p:cNvGraphicFramePr>
            <a:graphicFrameLocks noGrp="1"/>
          </p:cNvGraphicFramePr>
          <p:nvPr>
            <p:extLst>
              <p:ext uri="{D42A27DB-BD31-4B8C-83A1-F6EECF244321}">
                <p14:modId xmlns:p14="http://schemas.microsoft.com/office/powerpoint/2010/main" val="2267083632"/>
              </p:ext>
            </p:extLst>
          </p:nvPr>
        </p:nvGraphicFramePr>
        <p:xfrm>
          <a:off x="433954" y="2292877"/>
          <a:ext cx="11395002" cy="4131564"/>
        </p:xfrm>
        <a:graphic>
          <a:graphicData uri="http://schemas.openxmlformats.org/drawingml/2006/table">
            <a:tbl>
              <a:tblPr firstRow="1" bandRow="1">
                <a:tableStyleId>{5C22544A-7EE6-4342-B048-85BDC9FD1C3A}</a:tableStyleId>
              </a:tblPr>
              <a:tblGrid>
                <a:gridCol w="1942640">
                  <a:extLst>
                    <a:ext uri="{9D8B030D-6E8A-4147-A177-3AD203B41FA5}">
                      <a16:colId xmlns:a16="http://schemas.microsoft.com/office/drawing/2014/main" val="3043022519"/>
                    </a:ext>
                  </a:extLst>
                </a:gridCol>
                <a:gridCol w="1483898">
                  <a:extLst>
                    <a:ext uri="{9D8B030D-6E8A-4147-A177-3AD203B41FA5}">
                      <a16:colId xmlns:a16="http://schemas.microsoft.com/office/drawing/2014/main" val="2092635900"/>
                    </a:ext>
                  </a:extLst>
                </a:gridCol>
                <a:gridCol w="1840753">
                  <a:extLst>
                    <a:ext uri="{9D8B030D-6E8A-4147-A177-3AD203B41FA5}">
                      <a16:colId xmlns:a16="http://schemas.microsoft.com/office/drawing/2014/main" val="237992077"/>
                    </a:ext>
                  </a:extLst>
                </a:gridCol>
                <a:gridCol w="1870635">
                  <a:extLst>
                    <a:ext uri="{9D8B030D-6E8A-4147-A177-3AD203B41FA5}">
                      <a16:colId xmlns:a16="http://schemas.microsoft.com/office/drawing/2014/main" val="1328838258"/>
                    </a:ext>
                  </a:extLst>
                </a:gridCol>
                <a:gridCol w="2073835">
                  <a:extLst>
                    <a:ext uri="{9D8B030D-6E8A-4147-A177-3AD203B41FA5}">
                      <a16:colId xmlns:a16="http://schemas.microsoft.com/office/drawing/2014/main" val="1679621409"/>
                    </a:ext>
                  </a:extLst>
                </a:gridCol>
                <a:gridCol w="2183241">
                  <a:extLst>
                    <a:ext uri="{9D8B030D-6E8A-4147-A177-3AD203B41FA5}">
                      <a16:colId xmlns:a16="http://schemas.microsoft.com/office/drawing/2014/main" val="2804217181"/>
                    </a:ext>
                  </a:extLst>
                </a:gridCol>
              </a:tblGrid>
              <a:tr h="876177">
                <a:tc>
                  <a:txBody>
                    <a:bodyPr/>
                    <a:lstStyle/>
                    <a:p>
                      <a:endParaRPr lang="en-US" dirty="0"/>
                    </a:p>
                  </a:txBody>
                  <a:tcPr/>
                </a:tc>
                <a:tc>
                  <a:txBody>
                    <a:bodyPr/>
                    <a:lstStyle/>
                    <a:p>
                      <a:r>
                        <a:rPr lang="en-US" dirty="0"/>
                        <a:t>HANA DB RAM requirement</a:t>
                      </a:r>
                    </a:p>
                  </a:txBody>
                  <a:tcPr/>
                </a:tc>
                <a:tc>
                  <a:txBody>
                    <a:bodyPr/>
                    <a:lstStyle/>
                    <a:p>
                      <a:r>
                        <a:rPr lang="en-US" dirty="0"/>
                        <a:t>Application SAPS requirement (SAPS)</a:t>
                      </a:r>
                    </a:p>
                  </a:txBody>
                  <a:tcPr/>
                </a:tc>
                <a:tc>
                  <a:txBody>
                    <a:bodyPr/>
                    <a:lstStyle/>
                    <a:p>
                      <a:r>
                        <a:rPr lang="en-US" dirty="0"/>
                        <a:t>High Availability for DB, application and file-share</a:t>
                      </a:r>
                    </a:p>
                  </a:txBody>
                  <a:tcPr/>
                </a:tc>
                <a:tc>
                  <a:txBody>
                    <a:bodyPr/>
                    <a:lstStyle/>
                    <a:p>
                      <a:r>
                        <a:rPr lang="en-US" dirty="0"/>
                        <a:t>Disaster Recovery </a:t>
                      </a:r>
                      <a:br>
                        <a:rPr lang="en-US" dirty="0"/>
                      </a:br>
                      <a:r>
                        <a:rPr lang="en-US" dirty="0"/>
                        <a:t>for DB, application and file-share)</a:t>
                      </a:r>
                    </a:p>
                  </a:txBody>
                  <a:tcPr/>
                </a:tc>
                <a:tc>
                  <a:txBody>
                    <a:bodyPr/>
                    <a:lstStyle/>
                    <a:p>
                      <a:r>
                        <a:rPr lang="en-US" dirty="0"/>
                        <a:t>DB backup and retention period</a:t>
                      </a:r>
                    </a:p>
                  </a:txBody>
                  <a:tcPr/>
                </a:tc>
                <a:extLst>
                  <a:ext uri="{0D108BD9-81ED-4DB2-BD59-A6C34878D82A}">
                    <a16:rowId xmlns:a16="http://schemas.microsoft.com/office/drawing/2014/main" val="3282162021"/>
                  </a:ext>
                </a:extLst>
              </a:tr>
              <a:tr h="1279950">
                <a:tc>
                  <a:txBody>
                    <a:bodyPr/>
                    <a:lstStyle/>
                    <a:p>
                      <a:r>
                        <a:rPr lang="en-US" dirty="0"/>
                        <a:t>Production</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(No data loss,</a:t>
                      </a:r>
                      <a:br>
                        <a:rPr lang="en-US" dirty="0"/>
                      </a:br>
                      <a:r>
                        <a:rPr lang="en-US"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Log backup every 30min retained</a:t>
                      </a:r>
                      <a:br>
                        <a:rPr lang="en-US" dirty="0"/>
                      </a:br>
                      <a:r>
                        <a:rPr lang="en-US" dirty="0"/>
                        <a:t>for 1 day,</a:t>
                      </a:r>
                      <a:br>
                        <a:rPr lang="en-US" dirty="0"/>
                      </a:br>
                      <a:r>
                        <a:rPr lang="en-US" dirty="0"/>
                        <a:t>Full daily backup for 1 month</a:t>
                      </a:r>
                    </a:p>
                  </a:txBody>
                  <a:tcPr/>
                </a:tc>
                <a:extLst>
                  <a:ext uri="{0D108BD9-81ED-4DB2-BD59-A6C34878D82A}">
                    <a16:rowId xmlns:a16="http://schemas.microsoft.com/office/drawing/2014/main" val="3195694808"/>
                  </a:ext>
                </a:extLst>
              </a:tr>
              <a:tr h="472403">
                <a:tc>
                  <a:txBody>
                    <a:bodyPr/>
                    <a:lstStyle/>
                    <a:p>
                      <a:r>
                        <a:rPr lang="en-US" dirty="0"/>
                        <a:t>Quality Assurance</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txBody>
                  <a:tcPr/>
                </a:tc>
                <a:extLst>
                  <a:ext uri="{0D108BD9-81ED-4DB2-BD59-A6C34878D82A}">
                    <a16:rowId xmlns:a16="http://schemas.microsoft.com/office/drawing/2014/main" val="2258102910"/>
                  </a:ext>
                </a:extLst>
              </a:tr>
              <a:tr h="674290">
                <a:tc>
                  <a:txBody>
                    <a:bodyPr/>
                    <a:lstStyle/>
                    <a:p>
                      <a:r>
                        <a:rPr lang="en-US" dirty="0"/>
                        <a:t>Development</a:t>
                      </a:r>
                    </a:p>
                  </a:txBody>
                  <a:tcPr/>
                </a:tc>
                <a:tc>
                  <a:txBody>
                    <a:bodyPr/>
                    <a:lstStyle/>
                    <a:p>
                      <a:r>
                        <a:rPr lang="en-US" dirty="0"/>
                        <a:t>192GiB</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p>
                      <a:endParaRPr lang="en-US" dirty="0"/>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2573682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0B7B3-325D-4DFD-840D-C011738D7F6E}"/>
              </a:ext>
            </a:extLst>
          </p:cNvPr>
          <p:cNvSpPr>
            <a:spLocks noGrp="1"/>
          </p:cNvSpPr>
          <p:nvPr>
            <p:ph type="title"/>
          </p:nvPr>
        </p:nvSpPr>
        <p:spPr/>
        <p:txBody>
          <a:bodyPr/>
          <a:lstStyle/>
          <a:p>
            <a:r>
              <a:rPr lang="en-US" dirty="0"/>
              <a:t>Discuss key design concepts </a:t>
            </a:r>
            <a:r>
              <a:rPr lang="en-US" sz="2400" dirty="0"/>
              <a:t>(15 minutes)</a:t>
            </a:r>
            <a:endParaRPr lang="en-US" dirty="0"/>
          </a:p>
        </p:txBody>
      </p:sp>
    </p:spTree>
    <p:extLst>
      <p:ext uri="{BB962C8B-B14F-4D97-AF65-F5344CB8AC3E}">
        <p14:creationId xmlns:p14="http://schemas.microsoft.com/office/powerpoint/2010/main" val="15592618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on Compute instances</a:t>
            </a:r>
          </a:p>
        </p:txBody>
      </p:sp>
      <p:pic>
        <p:nvPicPr>
          <p:cNvPr id="3" name="Picture 2" descr="A diagram that shows which compute options are available on azure that map to the correct SAP solution.">
            <a:extLst>
              <a:ext uri="{FF2B5EF4-FFF2-40B4-BE49-F238E27FC236}">
                <a16:creationId xmlns:a16="http://schemas.microsoft.com/office/drawing/2014/main" id="{1CC64B3F-EDDD-4F2F-9409-8978B199108F}"/>
              </a:ext>
            </a:extLst>
          </p:cNvPr>
          <p:cNvPicPr>
            <a:picLocks noChangeAspect="1"/>
          </p:cNvPicPr>
          <p:nvPr/>
        </p:nvPicPr>
        <p:blipFill>
          <a:blip r:embed="rId3"/>
          <a:stretch>
            <a:fillRect/>
          </a:stretch>
        </p:blipFill>
        <p:spPr>
          <a:xfrm>
            <a:off x="321313" y="1187450"/>
            <a:ext cx="11549374" cy="5360652"/>
          </a:xfrm>
          <a:prstGeom prst="rect">
            <a:avLst/>
          </a:prstGeom>
        </p:spPr>
      </p:pic>
    </p:spTree>
    <p:extLst>
      <p:ext uri="{BB962C8B-B14F-4D97-AF65-F5344CB8AC3E}">
        <p14:creationId xmlns:p14="http://schemas.microsoft.com/office/powerpoint/2010/main" val="4392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5964</Words>
  <Application>Microsoft Office PowerPoint</Application>
  <PresentationFormat>Widescreen</PresentationFormat>
  <Paragraphs>726</Paragraphs>
  <Slides>36</Slides>
  <Notes>35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Segoe UI Semilight</vt:lpstr>
      <vt:lpstr>Wingdings</vt:lpstr>
      <vt:lpstr>C+E Readiness Template</vt:lpstr>
      <vt:lpstr>SAP HANA on Azure Whiteboard Design Session (Trainer Deck)</vt:lpstr>
      <vt:lpstr>Abstract and learning objectives</vt:lpstr>
      <vt:lpstr>Step 1: Review the customer case study</vt:lpstr>
      <vt:lpstr>Customer situation : Contoso Group </vt:lpstr>
      <vt:lpstr>Contoso CIO Vision </vt:lpstr>
      <vt:lpstr>Contoso S/4HANA Deployment Priorities</vt:lpstr>
      <vt:lpstr>Contoso S/4HANA Requirements</vt:lpstr>
      <vt:lpstr>Discuss key design concepts (15 minutes)</vt:lpstr>
      <vt:lpstr>SAP on Azure – A wide variety on Compute instances</vt:lpstr>
      <vt:lpstr>Pick Azure Compute for HANA and Application Servers</vt:lpstr>
      <vt:lpstr>Choose Azure VM types to meet sizing requirements</vt:lpstr>
      <vt:lpstr>Premium Storage config to run HANA on M Series VM</vt:lpstr>
      <vt:lpstr>S/4HANA HA in Availability Set and DR across Regions</vt:lpstr>
      <vt:lpstr>S/4HANA HA and DR across Availability Zones</vt:lpstr>
      <vt:lpstr>Additional Note (Design)</vt:lpstr>
      <vt:lpstr>Azure Pricing Calculator</vt:lpstr>
      <vt:lpstr>Additional Note (Pricing) </vt:lpstr>
      <vt:lpstr>Customer needs and objections </vt:lpstr>
      <vt:lpstr>Step 2: Design and price the solution</vt:lpstr>
      <vt:lpstr>Step 3: Present the solution</vt:lpstr>
      <vt:lpstr>Wrap-up</vt:lpstr>
      <vt:lpstr>Preferred target audience </vt:lpstr>
      <vt:lpstr>Preferred solutions </vt:lpstr>
      <vt:lpstr>S/4HANA (1) : HA in Availability Set and DR across Regions </vt:lpstr>
      <vt:lpstr>S/4HANA (1) : HA in Availability Set and DR with Availability Zones </vt:lpstr>
      <vt:lpstr>Baseline Knowledge for SAP as a Service on Azure</vt:lpstr>
      <vt:lpstr>Azure VM design tips</vt:lpstr>
      <vt:lpstr>S/4HANA on Azure : T-Shirt Pricing </vt:lpstr>
      <vt:lpstr>Azure Pricing Tips</vt:lpstr>
      <vt:lpstr>Automated deployment of HANA with Terraform and Ansible </vt:lpstr>
      <vt:lpstr>Roadmap</vt:lpstr>
      <vt:lpstr>SAP on Azure - Cloud Assessment Session   (= Architecture Design Session)  </vt:lpstr>
      <vt:lpstr>Go Dos and Resources</vt:lpstr>
      <vt:lpstr>Latest SAP HANA on Azure Content</vt:lpstr>
      <vt:lpstr>S/4HANA HA in Availability Set and DR across Regions (DR Failover)</vt:lpstr>
      <vt:lpstr>S/4HANA HA and DR across Availability Zones (DR Failover)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on Azure</dc:title>
  <dc:creator/>
  <cp:lastModifiedBy/>
  <cp:revision>15</cp:revision>
  <dcterms:created xsi:type="dcterms:W3CDTF">2018-03-01T17:48:59Z</dcterms:created>
  <dcterms:modified xsi:type="dcterms:W3CDTF">2020-04-01T21:47:59Z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